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8" r:id="rId1"/>
  </p:sldMasterIdLst>
  <p:notesMasterIdLst>
    <p:notesMasterId r:id="rId11"/>
  </p:notesMasterIdLst>
  <p:sldIdLst>
    <p:sldId id="256" r:id="rId2"/>
    <p:sldId id="257" r:id="rId3"/>
    <p:sldId id="264" r:id="rId4"/>
    <p:sldId id="275" r:id="rId5"/>
    <p:sldId id="272" r:id="rId6"/>
    <p:sldId id="273" r:id="rId7"/>
    <p:sldId id="266" r:id="rId8"/>
    <p:sldId id="265" r:id="rId9"/>
    <p:sldId id="27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D9D9D9"/>
    <a:srgbClr val="402307"/>
    <a:srgbClr val="003D00"/>
    <a:srgbClr val="800080"/>
    <a:srgbClr val="1400FF"/>
    <a:srgbClr val="FF0E0A"/>
    <a:srgbClr val="FF01FF"/>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98"/>
    <p:restoredTop sz="86437"/>
  </p:normalViewPr>
  <p:slideViewPr>
    <p:cSldViewPr snapToGrid="0">
      <p:cViewPr varScale="1">
        <p:scale>
          <a:sx n="131" d="100"/>
          <a:sy n="131" d="100"/>
        </p:scale>
        <p:origin x="16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6T20:44:50.10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4233,'35'-41,"-4"8,-9 7,-7 11,-6 4,-4 4,4-8,1-2,11-14,1-2,5-2,-3 5,-4 10,-4 8,-6 6,0 1,2-2,3-5,6-3,3-2,-1 0,0 1,-3 2,-3 2,-5 4,-2 3,-2 1,2 0,8-1,8-4,10-4,4 0,-2-1,-1 3,-4 1,-4 2,-1 0,-3-1,0-1,2-2,0-2,3 0,0 1,3 0,1-2,2 2,2-1,2-1,1 3,-1-1,-1 0,-1 1,0-1,-2 0,-1 2,-2 0,-2 0,0 2,-3 0,3 0,1 1,2 0,3-2,0 0,0-1,-1-1,0-1,3 0,4-4,6-3,4-2,4-2,3-1,1 0,1 0,1 0,-2 0,-4-1,-5 0,-3-2,-2 2,0 0,2 0,4 1,2-2,3 2,2 1,2 3,2 1,2 1,1-2,-1 0,-3 0,0 0,-3 2,1-1,-1 1,-2-2,-1-1,-2 1,-3-1,-5 1,-2-3,-1-1,2-3,1 1,0 0,0 2,2 1,8 0,7-3,10-4,2 0,-6 1,-7 3,-7 4,-6-1,4 0,5-6,5-4,5-3,-2 0,-4 5,-6 1,-3 3,2-6,1-6,5-5,3-7,2 0,-1 3,-5 6,-9 11,-9 7,-5 6,-4 4,-1 0,2 1,0-1,1-2,-1-1,1-2,-1-1,1 1,-2-1,1 0,2-2,1 0,6-2,3-3,8-1,7-3,3-6,3-4,1-5,1-4,4 0,2-2,1 3,1 4,-2 2,-3 5,-10 4,-5 4,-2 1,4-2,9-5,12-6,-35 20,3-1,3-1,2-1,2 0,1 0,1 2,-1 1,2 2,-1 1,-2 2,-1 2,-1 1,-1 0,42-11,-15 4,-15 2,-16 2,-12 3,-12 2,-6 5,-5 1,-2 2,-1 0,-2-2,-1-1,1 2,-1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6T20:44:56.16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1028,'45'0,"5"0,8 0,-2 0,-5 0,-16 0,-8 0,-1 0,4-4,11-4,5-6,6-4,1-3,-2 0,-5 1,-6 0,-6 2,-5 1,-2-1,0 0,2-1,4-3,1-3,2 0,3-3,2 0,-1 1,-1 2,-8 5,-4 5,-8 5,-5 4,-3 1,3-4,9-5,10-6,8-3,0-1,-4 3,-9 5,-9 4,-8 4,-3 2,3-2,11-6,11-5,8-5,-1 3,-9 6,-9 5,-8 5,-5 2,8-3,9-4,12-5,8-3,-3 0,-7 5,-9 2,-9 5,-6 2,0 0,3-4,7-4,6-5,3 1,-3 1,-4 3,-8 5,-6 3,-2 1,2 0,9-2,11-1,7-2,1 0,-4 2,-9 1,-8 1,-5 3,-1-1,8 0,9-2,8-3,2 0,-6 1,-8 1,-6 2,-5 2,-2 1,3 0,4-1,6-1,3-2,-4 1,-5 1,-4 0,-3 2,6 0,5-1,8 0,1-1,-6 0,-7 0,-6 2,-3 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20:45:01.634"/>
    </inkml:context>
    <inkml:brush xml:id="br0">
      <inkml:brushProperty name="width" value="0.05" units="cm"/>
      <inkml:brushProperty name="height" value="0.05" units="cm"/>
      <inkml:brushProperty name="color" value="#E71224"/>
    </inkml:brush>
  </inkml:definitions>
  <inkml:trace contextRef="#ctx0" brushRef="#br0">51 1 24575,'0'9'0,"0"6"0,0 9 0,0 2 0,0-3 0,0-7 0,0-2 0,1 1 0,3 7 0,3 1 0,2 1 0,0-3 0,0-2 0,0 1 0,1 1 0,0 4 0,0-3 0,-2-3 0,-1-3 0,-2-4 0,-1-1 0,1 1 0,1 2 0,2 5 0,3 5 0,1 3 0,1 0 0,1-3 0,-2-6 0,-4-6 0,-2-4 0,-1-2 0,1 2 0,-1-1 0,0 1 0,0 0 0,-3-3 0,-3-1 0,-5-2 0,-2-3 0,-4-1 0,-2-3 0,-3-1 0,-3 0 0,-2 1 0,-1-1 0,1 1 0,4-1 0,4 2 0,5-1 0,-1 0 0,-2 1 0,-3 1 0,-2 0 0,0 0 0,5-1 0,6 1 0,5 2 0,8 1 0,3 0 0,2 0 0,3 0 0,-1 0 0,2 0 0,-2 1 0,-1 1 0,0 1 0,0 0 0,0 1 0,0 0 0,0 0 0,2 0 0,0 0 0,-2-1 0,-1 0 0,-5 0 0,1 1 0,0 1 0,1 0 0,1-1 0,-1-1 0,-2 1 0,-3-1 0,1 0 0,0 0 0,1-1 0,1 1 0,-1-1 0,1 0 0,-3-5 0,-1-5 0,-3-3 0,1-5 0,-3 1 0,0 1 0,1-2 0,-1 5 0,2 1 0,0 2 0,0 2 0,0-1 0,0 0 0,0 0 0,0-3 0,0-1 0,0 0 0,0 0 0,0 2 0,0 1 0,0 1 0,0 2 0,0-1 0,0 1 0,0 1 0,1-2 0,2-3 0,4-5 0,1-4 0,-1 1 0,-2 3 0,-3 7 0,-2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20:45:03.530"/>
    </inkml:context>
    <inkml:brush xml:id="br0">
      <inkml:brushProperty name="width" value="0.05" units="cm"/>
      <inkml:brushProperty name="height" value="0.05" units="cm"/>
      <inkml:brushProperty name="color" value="#E71224"/>
    </inkml:brush>
  </inkml:definitions>
  <inkml:trace contextRef="#ctx0" brushRef="#br0">1 1066 24575,'0'-15'0,"0"-5"0,0-7 0,0 0 0,0 5 0,0 2 0,0-4 0,0-7 0,2-9 0,3-5 0,3-1 0,3-1 0,3-2 0,0-3 0,6-1 0,4 1 0,5 2 0,11-4 0,13-8 0,12-2 0,-27 30 0,2 1 0,0 3 0,0 0 0,34-20 0,-14 11 0,-18 14 0,-17 12 0,-11 6 0,-5 4 0,-6 2 0,-1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20:45:05.704"/>
    </inkml:context>
    <inkml:brush xml:id="br0">
      <inkml:brushProperty name="width" value="0.05" units="cm"/>
      <inkml:brushProperty name="height" value="0.05" units="cm"/>
      <inkml:brushProperty name="color" value="#E71224"/>
    </inkml:brush>
  </inkml:definitions>
  <inkml:trace contextRef="#ctx0" brushRef="#br0">0 48 24575,'0'8'0,"3"2"0,2 2 0,5 3 0,2-3 0,0 0 0,1-2 0,-1 2 0,2 1 0,0 0 0,1 0 0,0 1 0,-1-2 0,0-1 0,-2-2 0,-2-1 0,-2-2 0,-2-2 0,-1 1 0,3 0 0,3 4 0,3 0 0,0-1 0,-1 0 0,-4-4 0,-4-7 0,-4-6 0,-1-3 0,0-2 0,0 1 0,0 0 0,0-1 0,0 1 0,0 0 0,0-3 0,0-6 0,3-8 0,4-1 0,3 2 0,0 6 0,-3 9 0,-4 3 0,-1 6 0,-2 2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54:41.669"/>
    </inkml:context>
    <inkml:brush xml:id="br0">
      <inkml:brushProperty name="width" value="0.05" units="cm"/>
      <inkml:brushProperty name="height" value="0.05" units="cm"/>
      <inkml:brushProperty name="color" value="#E71224"/>
    </inkml:brush>
  </inkml:definitions>
  <inkml:trace contextRef="#ctx0" brushRef="#br0">1 1 24575,'51'0'0,"1"0"0,30 0 0,11 0 0,-6 0 0,8 0 0,3 0-2406,-11 0 0,4 0 1,1 0-1,-2 0 2406,-6 0 0,0 0 0,-1 0 0,0 0 0,0 0 0,-1 0 0,-1 0 0,-1 0 515,21 0 0,-1 0 1,-3 0-516,-9 0 0,-1 0 0,0 0 0,0 0 0,0 0 0,-4 0 828,16 0 1,-6 0-829,-14 0 0,-2 0 0,-9 0 0,-1 0 0,-2 0 0,-2 0 2625,-8 0 0,-1 0-2625,43 0 1170,-9 0-1170,-5 0 0,-4 0 0,-2 0 0,-5 0 0,-8 0 0,-8 0 0,-6 0 0,-3 0 0,-5 0 0,-3 0 0,-5 0 0,-7 0 0,-7 0 0,-11 0 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54:43.494"/>
    </inkml:context>
    <inkml:brush xml:id="br0">
      <inkml:brushProperty name="width" value="0.05" units="cm"/>
      <inkml:brushProperty name="height" value="0.05" units="cm"/>
      <inkml:brushProperty name="color" value="#E71224"/>
    </inkml:brush>
  </inkml:definitions>
  <inkml:trace contextRef="#ctx0" brushRef="#br0">0 4 24575,'8'0'0,"5"0"0,8 0 0,6-2 0,-2 1 0,-4 0 0,-6 3 0,-3 2 0,2 2 0,-1 1 0,0-1 0,-2 0 0,-1-1 0,-1 0 0,1 0 0,1 1 0,1 1 0,1 1 0,0 2 0,0-1 0,0 0 0,0-1 0,-1-2 0,-2 0 0,-2-2 0,-3 0 0,0 0 0,1 0 0,2 2 0,3 1 0,3 3 0,1 0 0,0 2 0,-1-3 0,-1 0 0,-2-1 0,-3-1 0,-4 1 0,-2-1 0,-2-1 0,-2 0 0,-2 1 0,-4 3 0,-5 1 0,-5 2 0,-7 5 0,-8 4 0,-8 7 0,-3 5 0,1-1 0,6-3 0,7-7 0,7-4 0,7-5 0,8-7 0,5-2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21:08:03.931"/>
    </inkml:context>
    <inkml:brush xml:id="br0">
      <inkml:brushProperty name="width" value="0.2" units="cm"/>
      <inkml:brushProperty name="height" value="0.2" units="cm"/>
      <inkml:brushProperty name="color" value="#5B2D90"/>
    </inkml:brush>
  </inkml:definitions>
  <inkml:trace contextRef="#ctx0" brushRef="#br0">1 15 24575,'52'0'0,"2"0"0,2 0 0,-2 0 0,-4 0 0,-5 0 0,-4 0 0,-2 0 0,-1 0 0,0 0 0,0 0 0,0 0 0,-3 0 0,-2 0 0,-3 0 0,-4 0 0,0 0 0,-2 0 0,1 0 0,1 0 0,0 0 0,-2 0 0,-1 0 0,-1 0 0,-1 0 0,0 0 0,1 0 0,1 0 0,2-4 0,0 1 0,0-1 0,1 1 0,1 3 0,1 0 0,1 0 0,-1 0 0,1 0 0,-2 0 0,-4 0 0,-3 0 0,-5 0 0,-4 0 0,-3 0 0,-2 0 0,4 0 0,11 0 0,10 0 0,12 0 0,0 0 0,-8 0 0,-9 0 0,-11 0 0,-5 0 0,-1 0 0,0 0 0,0 0 0,3 0 0,3 0 0,0 0 0,-1 1 0,-5 2 0,-5-1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AA7E8-04B4-904D-9E00-47FAF46940BC}" type="datetimeFigureOut">
              <a:rPr lang="en-US" smtClean="0"/>
              <a:t>4/10/24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3911C-45B3-0649-A7D5-09406278B9CB}" type="slidenum">
              <a:rPr lang="en-US" smtClean="0"/>
              <a:t>‹#›</a:t>
            </a:fld>
            <a:endParaRPr lang="en-US"/>
          </a:p>
        </p:txBody>
      </p:sp>
    </p:spTree>
    <p:extLst>
      <p:ext uri="{BB962C8B-B14F-4D97-AF65-F5344CB8AC3E}">
        <p14:creationId xmlns:p14="http://schemas.microsoft.com/office/powerpoint/2010/main" val="149543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mag field, 2 transitions around 13K and another at 8K</a:t>
            </a:r>
          </a:p>
          <a:p>
            <a:r>
              <a:rPr lang="en-US" dirty="0"/>
              <a:t>Spin glass features because ZFC and FC bifurcation</a:t>
            </a:r>
          </a:p>
          <a:p>
            <a:r>
              <a:rPr lang="en-US" dirty="0"/>
              <a:t>First plot full sweep but others are only first </a:t>
            </a:r>
            <a:r>
              <a:rPr lang="en-US" dirty="0" err="1"/>
              <a:t>quardanent</a:t>
            </a:r>
            <a:endParaRPr lang="en-US" dirty="0"/>
          </a:p>
          <a:p>
            <a:r>
              <a:rPr lang="en-US" dirty="0"/>
              <a:t>At different temperatures there is a hysteresis which shifts towards low fields as temperature increase, showing complexity of magnetic structure</a:t>
            </a:r>
          </a:p>
        </p:txBody>
      </p:sp>
      <p:sp>
        <p:nvSpPr>
          <p:cNvPr id="4" name="Slide Number Placeholder 3"/>
          <p:cNvSpPr>
            <a:spLocks noGrp="1"/>
          </p:cNvSpPr>
          <p:nvPr>
            <p:ph type="sldNum" sz="quarter" idx="5"/>
          </p:nvPr>
        </p:nvSpPr>
        <p:spPr/>
        <p:txBody>
          <a:bodyPr/>
          <a:lstStyle/>
          <a:p>
            <a:fld id="{CAE3911C-45B3-0649-A7D5-09406278B9CB}" type="slidenum">
              <a:rPr lang="en-US" smtClean="0"/>
              <a:t>5</a:t>
            </a:fld>
            <a:endParaRPr lang="en-US"/>
          </a:p>
        </p:txBody>
      </p:sp>
    </p:spTree>
    <p:extLst>
      <p:ext uri="{BB962C8B-B14F-4D97-AF65-F5344CB8AC3E}">
        <p14:creationId xmlns:p14="http://schemas.microsoft.com/office/powerpoint/2010/main" val="370778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t>
            </a:r>
            <a:r>
              <a:rPr lang="en-US" dirty="0" err="1"/>
              <a:t>Hperp</a:t>
            </a:r>
            <a:r>
              <a:rPr lang="en-US" dirty="0"/>
              <a:t> to b shows further complexity in magnetic structure, as you can see from the </a:t>
            </a:r>
            <a:r>
              <a:rPr lang="en-US" dirty="0" err="1"/>
              <a:t>MvH</a:t>
            </a:r>
            <a:r>
              <a:rPr lang="en-US" dirty="0"/>
              <a:t> plot.</a:t>
            </a:r>
          </a:p>
        </p:txBody>
      </p:sp>
      <p:sp>
        <p:nvSpPr>
          <p:cNvPr id="4" name="Slide Number Placeholder 3"/>
          <p:cNvSpPr>
            <a:spLocks noGrp="1"/>
          </p:cNvSpPr>
          <p:nvPr>
            <p:ph type="sldNum" sz="quarter" idx="5"/>
          </p:nvPr>
        </p:nvSpPr>
        <p:spPr/>
        <p:txBody>
          <a:bodyPr/>
          <a:lstStyle/>
          <a:p>
            <a:fld id="{CAE3911C-45B3-0649-A7D5-09406278B9CB}" type="slidenum">
              <a:rPr lang="en-US" smtClean="0"/>
              <a:t>6</a:t>
            </a:fld>
            <a:endParaRPr lang="en-US"/>
          </a:p>
        </p:txBody>
      </p:sp>
    </p:spTree>
    <p:extLst>
      <p:ext uri="{BB962C8B-B14F-4D97-AF65-F5344CB8AC3E}">
        <p14:creationId xmlns:p14="http://schemas.microsoft.com/office/powerpoint/2010/main" val="1888092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report on </a:t>
            </a:r>
            <a:r>
              <a:rPr lang="en-US" dirty="0" err="1"/>
              <a:t>magnetoresistnac</a:t>
            </a:r>
            <a:r>
              <a:rPr lang="en-US" dirty="0"/>
              <a:t>, we see the same transition at 13K and 8K as we saw in the magnetization. Even though it looks more complex in resistivity. Along different field orientation we see different response in </a:t>
            </a:r>
            <a:r>
              <a:rPr lang="en-US" dirty="0" err="1"/>
              <a:t>resistivyt</a:t>
            </a:r>
            <a:r>
              <a:rPr lang="en-US" dirty="0"/>
              <a:t>. </a:t>
            </a:r>
          </a:p>
          <a:p>
            <a:endParaRPr lang="en-US" dirty="0"/>
          </a:p>
        </p:txBody>
      </p:sp>
      <p:sp>
        <p:nvSpPr>
          <p:cNvPr id="4" name="Slide Number Placeholder 3"/>
          <p:cNvSpPr>
            <a:spLocks noGrp="1"/>
          </p:cNvSpPr>
          <p:nvPr>
            <p:ph type="sldNum" sz="quarter" idx="5"/>
          </p:nvPr>
        </p:nvSpPr>
        <p:spPr/>
        <p:txBody>
          <a:bodyPr/>
          <a:lstStyle/>
          <a:p>
            <a:fld id="{CAE3911C-45B3-0649-A7D5-09406278B9CB}" type="slidenum">
              <a:rPr lang="en-US" smtClean="0"/>
              <a:t>7</a:t>
            </a:fld>
            <a:endParaRPr lang="en-US"/>
          </a:p>
        </p:txBody>
      </p:sp>
    </p:spTree>
    <p:extLst>
      <p:ext uri="{BB962C8B-B14F-4D97-AF65-F5344CB8AC3E}">
        <p14:creationId xmlns:p14="http://schemas.microsoft.com/office/powerpoint/2010/main" val="3322149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orientation as the </a:t>
            </a:r>
            <a:r>
              <a:rPr lang="en-US" dirty="0" err="1"/>
              <a:t>resistivyt</a:t>
            </a:r>
            <a:r>
              <a:rPr lang="en-US" dirty="0"/>
              <a:t> we measured the resistivity as a function of field and calculated the magnetoresistance. </a:t>
            </a:r>
          </a:p>
        </p:txBody>
      </p:sp>
      <p:sp>
        <p:nvSpPr>
          <p:cNvPr id="4" name="Slide Number Placeholder 3"/>
          <p:cNvSpPr>
            <a:spLocks noGrp="1"/>
          </p:cNvSpPr>
          <p:nvPr>
            <p:ph type="sldNum" sz="quarter" idx="5"/>
          </p:nvPr>
        </p:nvSpPr>
        <p:spPr/>
        <p:txBody>
          <a:bodyPr/>
          <a:lstStyle/>
          <a:p>
            <a:fld id="{CAE3911C-45B3-0649-A7D5-09406278B9CB}" type="slidenum">
              <a:rPr lang="en-US" smtClean="0"/>
              <a:t>8</a:t>
            </a:fld>
            <a:endParaRPr lang="en-US"/>
          </a:p>
        </p:txBody>
      </p:sp>
    </p:spTree>
    <p:extLst>
      <p:ext uri="{BB962C8B-B14F-4D97-AF65-F5344CB8AC3E}">
        <p14:creationId xmlns:p14="http://schemas.microsoft.com/office/powerpoint/2010/main" val="261828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latin typeface="Times New Roman" panose="02020603050405020304" pitchFamily="18" charset="0"/>
                <a:cs typeface="Times New Roman" panose="02020603050405020304" pitchFamily="18" charset="0"/>
              </a:rPr>
              <a:t>Successfully grown nice large single crystal</a:t>
            </a:r>
          </a:p>
          <a:p>
            <a:pPr marL="285750" indent="-285750">
              <a:buFontTx/>
              <a:buChar char="-"/>
            </a:pPr>
            <a:r>
              <a:rPr lang="en-US" dirty="0">
                <a:latin typeface="Times New Roman" panose="02020603050405020304" pitchFamily="18" charset="0"/>
                <a:cs typeface="Times New Roman" panose="02020603050405020304" pitchFamily="18" charset="0"/>
              </a:rPr>
              <a:t>Studied structural properties</a:t>
            </a:r>
          </a:p>
          <a:p>
            <a:pPr marL="285750" indent="-285750">
              <a:buFontTx/>
              <a:buChar char="-"/>
            </a:pPr>
            <a:r>
              <a:rPr lang="en-US" dirty="0">
                <a:latin typeface="Times New Roman" panose="02020603050405020304" pitchFamily="18" charset="0"/>
                <a:cs typeface="Times New Roman" panose="02020603050405020304" pitchFamily="18" charset="0"/>
              </a:rPr>
              <a:t>Complex magnetic properties</a:t>
            </a:r>
          </a:p>
          <a:p>
            <a:pPr marL="285750" indent="-285750">
              <a:buFontTx/>
              <a:buChar char="-"/>
            </a:pPr>
            <a:r>
              <a:rPr lang="en-US" dirty="0">
                <a:latin typeface="Times New Roman" panose="02020603050405020304" pitchFamily="18" charset="0"/>
                <a:cs typeface="Times New Roman" panose="02020603050405020304" pitchFamily="18" charset="0"/>
              </a:rPr>
              <a:t>Large Anisotropic MR in </a:t>
            </a:r>
            <a:r>
              <a:rPr lang="en-US" sz="1200" dirty="0">
                <a:latin typeface="Times New Roman" panose="02020603050405020304" pitchFamily="18" charset="0"/>
                <a:cs typeface="Times New Roman" panose="02020603050405020304" pitchFamily="18" charset="0"/>
              </a:rPr>
              <a:t>Tb</a:t>
            </a:r>
            <a:r>
              <a:rPr lang="en-US" sz="1200" baseline="-25000"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Al</a:t>
            </a:r>
            <a:r>
              <a:rPr lang="en-US" sz="1200" baseline="-25000" dirty="0">
                <a:latin typeface="Times New Roman" panose="02020603050405020304" pitchFamily="18" charset="0"/>
                <a:cs typeface="Times New Roman" panose="02020603050405020304" pitchFamily="18" charset="0"/>
              </a:rPr>
              <a:t>3</a:t>
            </a:r>
            <a:r>
              <a:rPr lang="en-US" sz="1200" dirty="0">
                <a:latin typeface="Times New Roman" panose="02020603050405020304" pitchFamily="18" charset="0"/>
                <a:cs typeface="Times New Roman" panose="02020603050405020304" pitchFamily="18" charset="0"/>
              </a:rPr>
              <a:t>Si</a:t>
            </a:r>
            <a:r>
              <a:rPr lang="en-US" sz="1200" baseline="-25000" dirty="0">
                <a:latin typeface="Times New Roman" panose="02020603050405020304" pitchFamily="18" charset="0"/>
                <a:cs typeface="Times New Roman" panose="02020603050405020304" pitchFamily="18" charset="0"/>
              </a:rPr>
              <a:t>2</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AE3911C-45B3-0649-A7D5-09406278B9CB}" type="slidenum">
              <a:rPr lang="en-US" smtClean="0"/>
              <a:t>9</a:t>
            </a:fld>
            <a:endParaRPr lang="en-US"/>
          </a:p>
        </p:txBody>
      </p:sp>
    </p:spTree>
    <p:extLst>
      <p:ext uri="{BB962C8B-B14F-4D97-AF65-F5344CB8AC3E}">
        <p14:creationId xmlns:p14="http://schemas.microsoft.com/office/powerpoint/2010/main" val="25667854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E40990-3897-9F4D-B129-472DEB65DDD8}" type="datetimeFigureOut">
              <a:rPr lang="en-US" smtClean="0"/>
              <a:t>4/10/24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419144086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E40990-3897-9F4D-B129-472DEB65DDD8}" type="datetimeFigureOut">
              <a:rPr lang="en-US" smtClean="0"/>
              <a:t>4/10/24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3784210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E40990-3897-9F4D-B129-472DEB65DDD8}" type="datetimeFigureOut">
              <a:rPr lang="en-US" smtClean="0"/>
              <a:t>4/10/24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3800836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E40990-3897-9F4D-B129-472DEB65DDD8}" type="datetimeFigureOut">
              <a:rPr lang="en-US" smtClean="0"/>
              <a:t>4/10/24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598471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E40990-3897-9F4D-B129-472DEB65DDD8}" type="datetimeFigureOut">
              <a:rPr lang="en-US" smtClean="0"/>
              <a:t>4/10/24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141606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E40990-3897-9F4D-B129-472DEB65DDD8}" type="datetimeFigureOut">
              <a:rPr lang="en-US" smtClean="0"/>
              <a:t>4/10/24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3590731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E40990-3897-9F4D-B129-472DEB65DDD8}" type="datetimeFigureOut">
              <a:rPr lang="en-US" smtClean="0"/>
              <a:t>4/10/24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4133158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E40990-3897-9F4D-B129-472DEB65DDD8}" type="datetimeFigureOut">
              <a:rPr lang="en-US" smtClean="0"/>
              <a:t>4/10/24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1931097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E40990-3897-9F4D-B129-472DEB65DDD8}" type="datetimeFigureOut">
              <a:rPr lang="en-US" smtClean="0"/>
              <a:t>4/10/24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98429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E40990-3897-9F4D-B129-472DEB65DDD8}" type="datetimeFigureOut">
              <a:rPr lang="en-US" smtClean="0"/>
              <a:t>4/10/24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2759559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E40990-3897-9F4D-B129-472DEB65DDD8}" type="datetimeFigureOut">
              <a:rPr lang="en-US" smtClean="0"/>
              <a:t>4/10/24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34098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E40990-3897-9F4D-B129-472DEB65DDD8}" type="datetimeFigureOut">
              <a:rPr lang="en-US" smtClean="0"/>
              <a:t>4/10/24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66951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E40990-3897-9F4D-B129-472DEB65DDD8}" type="datetimeFigureOut">
              <a:rPr lang="en-US" smtClean="0"/>
              <a:t>4/10/24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2760275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E40990-3897-9F4D-B129-472DEB65DDD8}" type="datetimeFigureOut">
              <a:rPr lang="en-US" smtClean="0"/>
              <a:t>4/10/24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3561917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E40990-3897-9F4D-B129-472DEB65DDD8}" type="datetimeFigureOut">
              <a:rPr lang="en-US" smtClean="0"/>
              <a:t>4/10/24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45567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E40990-3897-9F4D-B129-472DEB65DDD8}" type="datetimeFigureOut">
              <a:rPr lang="en-US" smtClean="0"/>
              <a:t>4/10/24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1197741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E40990-3897-9F4D-B129-472DEB65DDD8}" type="datetimeFigureOut">
              <a:rPr lang="en-US" smtClean="0"/>
              <a:t>4/10/24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8D01F9-8419-7247-84C8-0C7EAA33BC77}" type="slidenum">
              <a:rPr lang="en-US" smtClean="0"/>
              <a:t>‹#›</a:t>
            </a:fld>
            <a:endParaRPr lang="en-US"/>
          </a:p>
        </p:txBody>
      </p:sp>
    </p:spTree>
    <p:extLst>
      <p:ext uri="{BB962C8B-B14F-4D97-AF65-F5344CB8AC3E}">
        <p14:creationId xmlns:p14="http://schemas.microsoft.com/office/powerpoint/2010/main" val="4247327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E40990-3897-9F4D-B129-472DEB65DDD8}" type="datetimeFigureOut">
              <a:rPr lang="en-US" smtClean="0"/>
              <a:t>4/10/24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98D01F9-8419-7247-84C8-0C7EAA33BC77}" type="slidenum">
              <a:rPr lang="en-US" smtClean="0"/>
              <a:t>‹#›</a:t>
            </a:fld>
            <a:endParaRPr lang="en-US"/>
          </a:p>
        </p:txBody>
      </p:sp>
    </p:spTree>
    <p:extLst>
      <p:ext uri="{BB962C8B-B14F-4D97-AF65-F5344CB8AC3E}">
        <p14:creationId xmlns:p14="http://schemas.microsoft.com/office/powerpoint/2010/main" val="1024297534"/>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5.xml"/><Relationship Id="rId3" Type="http://schemas.openxmlformats.org/officeDocument/2006/relationships/image" Target="../media/image9.png"/><Relationship Id="rId7" Type="http://schemas.openxmlformats.org/officeDocument/2006/relationships/customXml" Target="../ink/ink2.xml"/><Relationship Id="rId12"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customXml" Target="../ink/ink3.xml"/><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22.png"/><Relationship Id="rId5" Type="http://schemas.openxmlformats.org/officeDocument/2006/relationships/image" Target="../media/image18.jpeg"/><Relationship Id="rId10" Type="http://schemas.openxmlformats.org/officeDocument/2006/relationships/customXml" Target="../ink/ink8.xml"/><Relationship Id="rId4" Type="http://schemas.openxmlformats.org/officeDocument/2006/relationships/image" Target="../media/image17.jpe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699F-B4FF-9802-8DA4-1C54D437146A}"/>
              </a:ext>
            </a:extLst>
          </p:cNvPr>
          <p:cNvSpPr>
            <a:spLocks noGrp="1"/>
          </p:cNvSpPr>
          <p:nvPr>
            <p:ph type="ctrTitle"/>
          </p:nvPr>
        </p:nvSpPr>
        <p:spPr>
          <a:xfrm>
            <a:off x="-1464" y="0"/>
            <a:ext cx="12193464" cy="2883877"/>
          </a:xfrm>
          <a:solidFill>
            <a:schemeClr val="accent3">
              <a:lumMod val="60000"/>
              <a:lumOff val="40000"/>
            </a:schemeClr>
          </a:solidFill>
        </p:spPr>
        <p:txBody>
          <a:bodyPr anchor="t">
            <a:noAutofit/>
          </a:bodyPr>
          <a:lstStyle/>
          <a:p>
            <a:pPr algn="ctr"/>
            <a:r>
              <a:rPr lang="en-US" sz="4400" b="1" i="0" dirty="0">
                <a:solidFill>
                  <a:srgbClr val="002060"/>
                </a:solidFill>
                <a:effectLst/>
                <a:latin typeface="Times New Roman" panose="02020603050405020304" pitchFamily="18" charset="0"/>
                <a:cs typeface="Times New Roman" panose="02020603050405020304" pitchFamily="18" charset="0"/>
              </a:rPr>
              <a:t>Large Anisotropic Magnetoresistance and Magnetic properties of Single Crystalline, </a:t>
            </a:r>
            <a:r>
              <a:rPr lang="en-US" sz="4400" b="1" i="0" cap="none" dirty="0">
                <a:solidFill>
                  <a:srgbClr val="002060"/>
                </a:solidFill>
                <a:effectLst/>
                <a:latin typeface="Times New Roman" panose="02020603050405020304" pitchFamily="18" charset="0"/>
                <a:cs typeface="Times New Roman" panose="02020603050405020304" pitchFamily="18" charset="0"/>
              </a:rPr>
              <a:t>Tb</a:t>
            </a:r>
            <a:r>
              <a:rPr lang="en-US" sz="4400" b="1" i="0" cap="none" baseline="-25000" dirty="0">
                <a:solidFill>
                  <a:srgbClr val="002060"/>
                </a:solidFill>
                <a:effectLst/>
                <a:latin typeface="Times New Roman" panose="02020603050405020304" pitchFamily="18" charset="0"/>
                <a:cs typeface="Times New Roman" panose="02020603050405020304" pitchFamily="18" charset="0"/>
              </a:rPr>
              <a:t>2</a:t>
            </a:r>
            <a:r>
              <a:rPr lang="en-US" sz="4400" b="1" i="0" cap="none" dirty="0">
                <a:solidFill>
                  <a:srgbClr val="002060"/>
                </a:solidFill>
                <a:effectLst/>
                <a:latin typeface="Times New Roman" panose="02020603050405020304" pitchFamily="18" charset="0"/>
                <a:cs typeface="Times New Roman" panose="02020603050405020304" pitchFamily="18" charset="0"/>
              </a:rPr>
              <a:t>Al</a:t>
            </a:r>
            <a:r>
              <a:rPr lang="en-US" sz="4400" b="1" i="0" cap="none" baseline="-25000" dirty="0">
                <a:solidFill>
                  <a:srgbClr val="002060"/>
                </a:solidFill>
                <a:effectLst/>
                <a:latin typeface="Times New Roman" panose="02020603050405020304" pitchFamily="18" charset="0"/>
                <a:cs typeface="Times New Roman" panose="02020603050405020304" pitchFamily="18" charset="0"/>
              </a:rPr>
              <a:t>3</a:t>
            </a:r>
            <a:r>
              <a:rPr lang="en-US" sz="4400" b="1" i="0" cap="none" dirty="0">
                <a:solidFill>
                  <a:srgbClr val="002060"/>
                </a:solidFill>
                <a:effectLst/>
                <a:latin typeface="Times New Roman" panose="02020603050405020304" pitchFamily="18" charset="0"/>
                <a:cs typeface="Times New Roman" panose="02020603050405020304" pitchFamily="18" charset="0"/>
              </a:rPr>
              <a:t>Si</a:t>
            </a:r>
            <a:r>
              <a:rPr lang="en-US" sz="4400" b="1" i="0" cap="none" baseline="-25000" dirty="0">
                <a:solidFill>
                  <a:srgbClr val="002060"/>
                </a:solidFill>
                <a:effectLst/>
                <a:latin typeface="Times New Roman" panose="02020603050405020304" pitchFamily="18" charset="0"/>
                <a:cs typeface="Times New Roman" panose="02020603050405020304" pitchFamily="18" charset="0"/>
              </a:rPr>
              <a:t>2</a:t>
            </a:r>
            <a:endParaRPr lang="en-US" sz="4400" dirty="0">
              <a:solidFill>
                <a:srgbClr val="00206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91DBD57-E4E4-68B4-C90E-CEC30F66B8A1}"/>
              </a:ext>
            </a:extLst>
          </p:cNvPr>
          <p:cNvSpPr>
            <a:spLocks noGrp="1"/>
          </p:cNvSpPr>
          <p:nvPr>
            <p:ph type="subTitle" idx="1"/>
          </p:nvPr>
        </p:nvSpPr>
        <p:spPr>
          <a:xfrm>
            <a:off x="0" y="3618689"/>
            <a:ext cx="12192000" cy="1233237"/>
          </a:xfrm>
        </p:spPr>
        <p:txBody>
          <a:bodyPr/>
          <a:lstStyle/>
          <a:p>
            <a:r>
              <a:rPr lang="en-US" dirty="0">
                <a:latin typeface="Times New Roman" panose="02020603050405020304" pitchFamily="18" charset="0"/>
                <a:cs typeface="Times New Roman" panose="02020603050405020304" pitchFamily="18" charset="0"/>
              </a:rPr>
              <a:t>Yash Anand, Ram Kumar, Shanta </a:t>
            </a:r>
            <a:r>
              <a:rPr lang="en-US" dirty="0" err="1">
                <a:latin typeface="Times New Roman" panose="02020603050405020304" pitchFamily="18" charset="0"/>
                <a:cs typeface="Times New Roman" panose="02020603050405020304" pitchFamily="18" charset="0"/>
              </a:rPr>
              <a:t>Saha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Johnpierre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Paglione</a:t>
            </a:r>
            <a:endParaRPr lang="en-US"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Maryland Quantum Materials Center, </a:t>
            </a:r>
          </a:p>
          <a:p>
            <a:r>
              <a:rPr lang="en-US" sz="1800" dirty="0">
                <a:latin typeface="Times New Roman" panose="02020603050405020304" pitchFamily="18" charset="0"/>
                <a:cs typeface="Times New Roman" panose="02020603050405020304" pitchFamily="18" charset="0"/>
              </a:rPr>
              <a:t>University of Maryland, College Park </a:t>
            </a:r>
          </a:p>
        </p:txBody>
      </p:sp>
      <p:pic>
        <p:nvPicPr>
          <p:cNvPr id="4" name="Picture 3" descr="Icon&#10;&#10;Description automatically generated">
            <a:extLst>
              <a:ext uri="{FF2B5EF4-FFF2-40B4-BE49-F238E27FC236}">
                <a16:creationId xmlns:a16="http://schemas.microsoft.com/office/drawing/2014/main" id="{F7210265-C8E1-E716-4033-493ED7E82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832" y="5291094"/>
            <a:ext cx="2869981" cy="615611"/>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A09B26D3-0C5A-DD37-0190-DD6DDACB2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11" y="5291094"/>
            <a:ext cx="4446982" cy="745690"/>
          </a:xfrm>
          <a:prstGeom prst="rect">
            <a:avLst/>
          </a:prstGeom>
        </p:spPr>
      </p:pic>
      <p:pic>
        <p:nvPicPr>
          <p:cNvPr id="6" name="Picture 5" descr="A picture containing text, transport, wheel&#10;&#10;Description automatically generated">
            <a:extLst>
              <a:ext uri="{FF2B5EF4-FFF2-40B4-BE49-F238E27FC236}">
                <a16:creationId xmlns:a16="http://schemas.microsoft.com/office/drawing/2014/main" id="{55B7CAEE-23BE-4E7C-FF03-96C5DB7CB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2962" y="4946809"/>
            <a:ext cx="1426802" cy="1434259"/>
          </a:xfrm>
          <a:prstGeom prst="rect">
            <a:avLst/>
          </a:prstGeom>
        </p:spPr>
      </p:pic>
      <p:pic>
        <p:nvPicPr>
          <p:cNvPr id="7" name="Picture 2">
            <a:extLst>
              <a:ext uri="{FF2B5EF4-FFF2-40B4-BE49-F238E27FC236}">
                <a16:creationId xmlns:a16="http://schemas.microsoft.com/office/drawing/2014/main" id="{8D84B29B-E19C-694F-B90A-A5EC13AAFC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882" y="5200536"/>
            <a:ext cx="2436236" cy="9462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88E766-5B3A-A3BC-65C6-A1AA17B2C867}"/>
              </a:ext>
            </a:extLst>
          </p:cNvPr>
          <p:cNvSpPr txBox="1"/>
          <p:nvPr/>
        </p:nvSpPr>
        <p:spPr>
          <a:xfrm>
            <a:off x="-1464" y="6488668"/>
            <a:ext cx="12193464" cy="369332"/>
          </a:xfrm>
          <a:prstGeom prst="rect">
            <a:avLst/>
          </a:prstGeom>
          <a:solidFill>
            <a:schemeClr val="accent2">
              <a:lumMod val="60000"/>
              <a:lumOff val="40000"/>
            </a:schemeClr>
          </a:solidFill>
        </p:spPr>
        <p:txBody>
          <a:bodyPr wrap="square">
            <a:spAutoFit/>
          </a:bodyPr>
          <a:lstStyle/>
          <a:p>
            <a:r>
              <a:rPr lang="en-US" sz="1800" b="1" i="0" dirty="0">
                <a:solidFill>
                  <a:srgbClr val="003366"/>
                </a:solidFill>
                <a:effectLst/>
                <a:latin typeface="Times New Roman" panose="02020603050405020304" pitchFamily="18" charset="0"/>
                <a:cs typeface="Times New Roman" panose="02020603050405020304" pitchFamily="18" charset="0"/>
              </a:rPr>
              <a:t>APS March Meeting 2024 								            	               							       W23.00012</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37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8A591-0D3E-6AFA-7889-910BCA55E93E}"/>
              </a:ext>
            </a:extLst>
          </p:cNvPr>
          <p:cNvSpPr>
            <a:spLocks noGrp="1"/>
          </p:cNvSpPr>
          <p:nvPr>
            <p:ph type="title"/>
          </p:nvPr>
        </p:nvSpPr>
        <p:spPr>
          <a:xfrm>
            <a:off x="-1464" y="-1"/>
            <a:ext cx="12193464" cy="800099"/>
          </a:xfrm>
          <a:solidFill>
            <a:schemeClr val="accent3">
              <a:lumMod val="60000"/>
              <a:lumOff val="40000"/>
            </a:schemeClr>
          </a:solidFill>
        </p:spPr>
        <p:txBody>
          <a:bodyPr vert="horz" lIns="91440" tIns="45720" rIns="91440" bIns="45720" rtlCol="0" anchor="t">
            <a:noAutofit/>
          </a:bodyPr>
          <a:lstStyle/>
          <a:p>
            <a:r>
              <a:rPr lang="en-US" sz="4400" kern="1200" dirty="0">
                <a:solidFill>
                  <a:srgbClr val="7030A0"/>
                </a:solidFill>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0490F3C7-199D-AA8E-EB4C-AD3B7928106B}"/>
              </a:ext>
            </a:extLst>
          </p:cNvPr>
          <p:cNvSpPr>
            <a:spLocks noGrp="1"/>
          </p:cNvSpPr>
          <p:nvPr>
            <p:ph idx="1"/>
          </p:nvPr>
        </p:nvSpPr>
        <p:spPr>
          <a:xfrm>
            <a:off x="607660" y="800098"/>
            <a:ext cx="6100872" cy="5688570"/>
          </a:xfrm>
        </p:spPr>
        <p:txBody>
          <a:bodyPr vert="horz" lIns="91440" tIns="45720" rIns="91440" bIns="45720" rtlCol="0" anchor="ctr">
            <a:normAutofit/>
          </a:bodyPr>
          <a:lstStyle/>
          <a:p>
            <a:pPr>
              <a:lnSpc>
                <a:spcPct val="200000"/>
              </a:lnSpc>
            </a:pPr>
            <a:r>
              <a:rPr lang="en-US" sz="2000" dirty="0">
                <a:latin typeface="Times New Roman" panose="02020603050405020304" pitchFamily="18" charset="0"/>
                <a:cs typeface="Times New Roman" panose="02020603050405020304" pitchFamily="18" charset="0"/>
              </a:rPr>
              <a:t>Background</a:t>
            </a:r>
          </a:p>
          <a:p>
            <a:pPr>
              <a:lnSpc>
                <a:spcPct val="200000"/>
              </a:lnSpc>
            </a:pPr>
            <a:r>
              <a:rPr lang="en-US" sz="2000" dirty="0">
                <a:latin typeface="Times New Roman" panose="02020603050405020304" pitchFamily="18" charset="0"/>
                <a:cs typeface="Times New Roman" panose="02020603050405020304" pitchFamily="18" charset="0"/>
              </a:rPr>
              <a:t>Crystal Structure: X-ray Diffraction</a:t>
            </a:r>
          </a:p>
          <a:p>
            <a:pPr>
              <a:lnSpc>
                <a:spcPct val="200000"/>
              </a:lnSpc>
            </a:pPr>
            <a:r>
              <a:rPr lang="en-US" sz="2000" dirty="0">
                <a:latin typeface="Times New Roman" panose="02020603050405020304" pitchFamily="18" charset="0"/>
                <a:cs typeface="Times New Roman" panose="02020603050405020304" pitchFamily="18" charset="0"/>
              </a:rPr>
              <a:t>Magnetism in Tb</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Al</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Si</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p>
            <a:pPr>
              <a:lnSpc>
                <a:spcPct val="200000"/>
              </a:lnSpc>
            </a:pPr>
            <a:r>
              <a:rPr lang="en-US" sz="2000" dirty="0">
                <a:latin typeface="Times New Roman" panose="02020603050405020304" pitchFamily="18" charset="0"/>
                <a:cs typeface="Times New Roman" panose="02020603050405020304" pitchFamily="18" charset="0"/>
              </a:rPr>
              <a:t>Transport Properties: Anisotropic Magnetoresistance</a:t>
            </a:r>
          </a:p>
          <a:p>
            <a:pPr>
              <a:lnSpc>
                <a:spcPct val="200000"/>
              </a:lnSpc>
            </a:pPr>
            <a:r>
              <a:rPr lang="en-US" sz="2000" dirty="0">
                <a:latin typeface="Times New Roman" panose="02020603050405020304" pitchFamily="18" charset="0"/>
                <a:cs typeface="Times New Roman" panose="02020603050405020304" pitchFamily="18" charset="0"/>
              </a:rPr>
              <a:t>Summary</a:t>
            </a:r>
          </a:p>
        </p:txBody>
      </p:sp>
      <p:sp>
        <p:nvSpPr>
          <p:cNvPr id="7" name="TextBox 6">
            <a:extLst>
              <a:ext uri="{FF2B5EF4-FFF2-40B4-BE49-F238E27FC236}">
                <a16:creationId xmlns:a16="http://schemas.microsoft.com/office/drawing/2014/main" id="{04FEAD78-8EF2-DE8A-EB29-6F20BEA9DFAF}"/>
              </a:ext>
            </a:extLst>
          </p:cNvPr>
          <p:cNvSpPr txBox="1"/>
          <p:nvPr/>
        </p:nvSpPr>
        <p:spPr>
          <a:xfrm>
            <a:off x="-1464" y="6488668"/>
            <a:ext cx="12193464" cy="369332"/>
          </a:xfrm>
          <a:prstGeom prst="rect">
            <a:avLst/>
          </a:prstGeom>
          <a:solidFill>
            <a:schemeClr val="accent2">
              <a:lumMod val="60000"/>
              <a:lumOff val="40000"/>
            </a:schemeClr>
          </a:solidFill>
        </p:spPr>
        <p:txBody>
          <a:bodyPr wrap="square">
            <a:spAutoFit/>
          </a:bodyPr>
          <a:lstStyle/>
          <a:p>
            <a:r>
              <a:rPr lang="en-US" sz="1800" b="1" i="0" dirty="0">
                <a:solidFill>
                  <a:srgbClr val="003366"/>
                </a:solidFill>
                <a:effectLst/>
                <a:latin typeface="Times New Roman" panose="02020603050405020304" pitchFamily="18" charset="0"/>
                <a:cs typeface="Times New Roman" panose="02020603050405020304" pitchFamily="18" charset="0"/>
              </a:rPr>
              <a:t>APS March Meeting 2024 								            	               							       W23.00012</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649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text on a white background&#10;&#10;Description automatically generated">
            <a:extLst>
              <a:ext uri="{FF2B5EF4-FFF2-40B4-BE49-F238E27FC236}">
                <a16:creationId xmlns:a16="http://schemas.microsoft.com/office/drawing/2014/main" id="{29157FA5-4DDC-7ECE-BD2A-21B19C64F091}"/>
              </a:ext>
            </a:extLst>
          </p:cNvPr>
          <p:cNvPicPr>
            <a:picLocks noChangeAspect="1"/>
          </p:cNvPicPr>
          <p:nvPr/>
        </p:nvPicPr>
        <p:blipFill>
          <a:blip r:embed="rId2"/>
          <a:stretch>
            <a:fillRect/>
          </a:stretch>
        </p:blipFill>
        <p:spPr>
          <a:xfrm>
            <a:off x="212273" y="912080"/>
            <a:ext cx="6434712" cy="2151335"/>
          </a:xfrm>
          <a:prstGeom prst="rect">
            <a:avLst/>
          </a:prstGeom>
          <a:ln w="38100">
            <a:noFill/>
          </a:ln>
        </p:spPr>
      </p:pic>
      <p:sp>
        <p:nvSpPr>
          <p:cNvPr id="7" name="TextBox 6">
            <a:extLst>
              <a:ext uri="{FF2B5EF4-FFF2-40B4-BE49-F238E27FC236}">
                <a16:creationId xmlns:a16="http://schemas.microsoft.com/office/drawing/2014/main" id="{3E749E29-FCEB-05F9-884B-CF9784854BAF}"/>
              </a:ext>
            </a:extLst>
          </p:cNvPr>
          <p:cNvSpPr txBox="1"/>
          <p:nvPr/>
        </p:nvSpPr>
        <p:spPr>
          <a:xfrm>
            <a:off x="6646985" y="1664986"/>
            <a:ext cx="523174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doi.org</a:t>
            </a:r>
            <a:r>
              <a:rPr lang="en-US" dirty="0">
                <a:latin typeface="Times New Roman" panose="02020603050405020304" pitchFamily="18" charset="0"/>
                <a:cs typeface="Times New Roman" panose="02020603050405020304" pitchFamily="18" charset="0"/>
              </a:rPr>
              <a:t>/10.1016/j.jssc.2005.04.021</a:t>
            </a:r>
          </a:p>
        </p:txBody>
      </p:sp>
      <p:pic>
        <p:nvPicPr>
          <p:cNvPr id="9" name="Picture 8" descr="A graph and diagram of a graph&#10;&#10;Description automatically generated">
            <a:extLst>
              <a:ext uri="{FF2B5EF4-FFF2-40B4-BE49-F238E27FC236}">
                <a16:creationId xmlns:a16="http://schemas.microsoft.com/office/drawing/2014/main" id="{BD811AB4-AC33-174A-740E-E909B8E1FD57}"/>
              </a:ext>
            </a:extLst>
          </p:cNvPr>
          <p:cNvPicPr>
            <a:picLocks noChangeAspect="1"/>
          </p:cNvPicPr>
          <p:nvPr/>
        </p:nvPicPr>
        <p:blipFill>
          <a:blip r:embed="rId3"/>
          <a:stretch>
            <a:fillRect/>
          </a:stretch>
        </p:blipFill>
        <p:spPr>
          <a:xfrm>
            <a:off x="1691730" y="3155858"/>
            <a:ext cx="4084815" cy="3262547"/>
          </a:xfrm>
          <a:prstGeom prst="rect">
            <a:avLst/>
          </a:prstGeom>
          <a:ln w="38100">
            <a:noFill/>
          </a:ln>
          <a:effectLst>
            <a:softEdge rad="0"/>
          </a:effectLst>
        </p:spPr>
      </p:pic>
      <p:pic>
        <p:nvPicPr>
          <p:cNvPr id="25" name="Picture 24" descr="A graph of a graph of a periodic table&#10;&#10;Description automatically generated with medium confidence">
            <a:extLst>
              <a:ext uri="{FF2B5EF4-FFF2-40B4-BE49-F238E27FC236}">
                <a16:creationId xmlns:a16="http://schemas.microsoft.com/office/drawing/2014/main" id="{0047AE2D-694C-33E2-3B7B-DFC7804713FA}"/>
              </a:ext>
            </a:extLst>
          </p:cNvPr>
          <p:cNvPicPr>
            <a:picLocks noChangeAspect="1"/>
          </p:cNvPicPr>
          <p:nvPr/>
        </p:nvPicPr>
        <p:blipFill>
          <a:blip r:embed="rId4"/>
          <a:stretch>
            <a:fillRect/>
          </a:stretch>
        </p:blipFill>
        <p:spPr>
          <a:xfrm>
            <a:off x="6646986" y="2451370"/>
            <a:ext cx="5557390" cy="4041738"/>
          </a:xfrm>
          <a:prstGeom prst="rect">
            <a:avLst/>
          </a:prstGeom>
          <a:ln w="38100">
            <a:noFill/>
          </a:ln>
        </p:spPr>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50398108-016D-6756-CC7F-9D35E73E12FB}"/>
                  </a:ext>
                </a:extLst>
              </p14:cNvPr>
              <p14:cNvContentPartPr/>
              <p14:nvPr/>
            </p14:nvContentPartPr>
            <p14:xfrm>
              <a:off x="2311671" y="4214922"/>
              <a:ext cx="3107520" cy="1523880"/>
            </p14:xfrm>
          </p:contentPart>
        </mc:Choice>
        <mc:Fallback xmlns="">
          <p:pic>
            <p:nvPicPr>
              <p:cNvPr id="13" name="Ink 12">
                <a:extLst>
                  <a:ext uri="{FF2B5EF4-FFF2-40B4-BE49-F238E27FC236}">
                    <a16:creationId xmlns:a16="http://schemas.microsoft.com/office/drawing/2014/main" id="{50398108-016D-6756-CC7F-9D35E73E12FB}"/>
                  </a:ext>
                </a:extLst>
              </p:cNvPr>
              <p:cNvPicPr/>
              <p:nvPr/>
            </p:nvPicPr>
            <p:blipFill>
              <a:blip r:embed="rId6"/>
              <a:stretch>
                <a:fillRect/>
              </a:stretch>
            </p:blipFill>
            <p:spPr>
              <a:xfrm>
                <a:off x="2275671" y="4143282"/>
                <a:ext cx="3179160" cy="166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3A6B757A-4800-1C69-B1C2-50389C037BB2}"/>
                  </a:ext>
                </a:extLst>
              </p14:cNvPr>
              <p14:cNvContentPartPr/>
              <p14:nvPr/>
            </p14:nvContentPartPr>
            <p14:xfrm>
              <a:off x="2628831" y="3542442"/>
              <a:ext cx="1054080" cy="370440"/>
            </p14:xfrm>
          </p:contentPart>
        </mc:Choice>
        <mc:Fallback xmlns="">
          <p:pic>
            <p:nvPicPr>
              <p:cNvPr id="18" name="Ink 17">
                <a:extLst>
                  <a:ext uri="{FF2B5EF4-FFF2-40B4-BE49-F238E27FC236}">
                    <a16:creationId xmlns:a16="http://schemas.microsoft.com/office/drawing/2014/main" id="{3A6B757A-4800-1C69-B1C2-50389C037BB2}"/>
                  </a:ext>
                </a:extLst>
              </p:cNvPr>
              <p:cNvPicPr/>
              <p:nvPr/>
            </p:nvPicPr>
            <p:blipFill>
              <a:blip r:embed="rId8"/>
              <a:stretch>
                <a:fillRect/>
              </a:stretch>
            </p:blipFill>
            <p:spPr>
              <a:xfrm>
                <a:off x="2593191" y="3470442"/>
                <a:ext cx="11257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ADA4B346-ECB2-FDF0-CD48-C1E7097D3370}"/>
                  </a:ext>
                </a:extLst>
              </p14:cNvPr>
              <p14:cNvContentPartPr/>
              <p14:nvPr/>
            </p14:nvContentPartPr>
            <p14:xfrm>
              <a:off x="2702631" y="3557202"/>
              <a:ext cx="127440" cy="228600"/>
            </p14:xfrm>
          </p:contentPart>
        </mc:Choice>
        <mc:Fallback xmlns="">
          <p:pic>
            <p:nvPicPr>
              <p:cNvPr id="22" name="Ink 21">
                <a:extLst>
                  <a:ext uri="{FF2B5EF4-FFF2-40B4-BE49-F238E27FC236}">
                    <a16:creationId xmlns:a16="http://schemas.microsoft.com/office/drawing/2014/main" id="{ADA4B346-ECB2-FDF0-CD48-C1E7097D3370}"/>
                  </a:ext>
                </a:extLst>
              </p:cNvPr>
              <p:cNvPicPr/>
              <p:nvPr/>
            </p:nvPicPr>
            <p:blipFill>
              <a:blip r:embed="rId10"/>
              <a:stretch>
                <a:fillRect/>
              </a:stretch>
            </p:blipFill>
            <p:spPr>
              <a:xfrm>
                <a:off x="2693631" y="3548562"/>
                <a:ext cx="145080" cy="246240"/>
              </a:xfrm>
              <a:prstGeom prst="rect">
                <a:avLst/>
              </a:prstGeom>
            </p:spPr>
          </p:pic>
        </mc:Fallback>
      </mc:AlternateContent>
      <p:grpSp>
        <p:nvGrpSpPr>
          <p:cNvPr id="27" name="Group 26">
            <a:extLst>
              <a:ext uri="{FF2B5EF4-FFF2-40B4-BE49-F238E27FC236}">
                <a16:creationId xmlns:a16="http://schemas.microsoft.com/office/drawing/2014/main" id="{126FE240-1417-3F7B-B775-E2F8CA855956}"/>
              </a:ext>
            </a:extLst>
          </p:cNvPr>
          <p:cNvGrpSpPr/>
          <p:nvPr/>
        </p:nvGrpSpPr>
        <p:grpSpPr>
          <a:xfrm>
            <a:off x="4934631" y="3935922"/>
            <a:ext cx="305280" cy="417240"/>
            <a:chOff x="4934631" y="3935922"/>
            <a:chExt cx="305280" cy="417240"/>
          </a:xfrm>
        </p:grpSpPr>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5851C9D1-23A6-903B-1F00-CB53F683A32C}"/>
                    </a:ext>
                  </a:extLst>
                </p14:cNvPr>
                <p14:cNvContentPartPr/>
                <p14:nvPr/>
              </p14:nvContentPartPr>
              <p14:xfrm>
                <a:off x="4997271" y="3935922"/>
                <a:ext cx="242640" cy="383760"/>
              </p14:xfrm>
            </p:contentPart>
          </mc:Choice>
          <mc:Fallback xmlns="">
            <p:pic>
              <p:nvPicPr>
                <p:cNvPr id="24" name="Ink 23">
                  <a:extLst>
                    <a:ext uri="{FF2B5EF4-FFF2-40B4-BE49-F238E27FC236}">
                      <a16:creationId xmlns:a16="http://schemas.microsoft.com/office/drawing/2014/main" id="{5851C9D1-23A6-903B-1F00-CB53F683A32C}"/>
                    </a:ext>
                  </a:extLst>
                </p:cNvPr>
                <p:cNvPicPr/>
                <p:nvPr/>
              </p:nvPicPr>
              <p:blipFill>
                <a:blip r:embed="rId12"/>
                <a:stretch>
                  <a:fillRect/>
                </a:stretch>
              </p:blipFill>
              <p:spPr>
                <a:xfrm>
                  <a:off x="4988631" y="3927282"/>
                  <a:ext cx="2602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EF404A56-540F-5F4B-8DEE-BF03CE462B1D}"/>
                    </a:ext>
                  </a:extLst>
                </p14:cNvPr>
                <p14:cNvContentPartPr/>
                <p14:nvPr/>
              </p14:nvContentPartPr>
              <p14:xfrm>
                <a:off x="4934631" y="4248762"/>
                <a:ext cx="112680" cy="104400"/>
              </p14:xfrm>
            </p:contentPart>
          </mc:Choice>
          <mc:Fallback xmlns="">
            <p:pic>
              <p:nvPicPr>
                <p:cNvPr id="26" name="Ink 25">
                  <a:extLst>
                    <a:ext uri="{FF2B5EF4-FFF2-40B4-BE49-F238E27FC236}">
                      <a16:creationId xmlns:a16="http://schemas.microsoft.com/office/drawing/2014/main" id="{EF404A56-540F-5F4B-8DEE-BF03CE462B1D}"/>
                    </a:ext>
                  </a:extLst>
                </p:cNvPr>
                <p:cNvPicPr/>
                <p:nvPr/>
              </p:nvPicPr>
              <p:blipFill>
                <a:blip r:embed="rId14"/>
                <a:stretch>
                  <a:fillRect/>
                </a:stretch>
              </p:blipFill>
              <p:spPr>
                <a:xfrm>
                  <a:off x="4925631" y="4239762"/>
                  <a:ext cx="130320" cy="122040"/>
                </a:xfrm>
                <a:prstGeom prst="rect">
                  <a:avLst/>
                </a:prstGeom>
              </p:spPr>
            </p:pic>
          </mc:Fallback>
        </mc:AlternateContent>
      </p:grpSp>
      <p:sp>
        <p:nvSpPr>
          <p:cNvPr id="28" name="Title 1">
            <a:extLst>
              <a:ext uri="{FF2B5EF4-FFF2-40B4-BE49-F238E27FC236}">
                <a16:creationId xmlns:a16="http://schemas.microsoft.com/office/drawing/2014/main" id="{83BAF73F-40BF-2C8C-15B9-96F6F74C98F5}"/>
              </a:ext>
            </a:extLst>
          </p:cNvPr>
          <p:cNvSpPr txBox="1">
            <a:spLocks/>
          </p:cNvSpPr>
          <p:nvPr/>
        </p:nvSpPr>
        <p:spPr>
          <a:xfrm>
            <a:off x="-1464" y="0"/>
            <a:ext cx="12193464" cy="785000"/>
          </a:xfrm>
          <a:prstGeom prst="rect">
            <a:avLst/>
          </a:prstGeom>
          <a:solidFill>
            <a:schemeClr val="accent3">
              <a:lumMod val="60000"/>
              <a:lumOff val="40000"/>
            </a:schemeClr>
          </a:solidFill>
          <a:effectLst/>
        </p:spPr>
        <p:txBody>
          <a:bodyPr vert="horz" lIns="91440" tIns="45720" rIns="91440" bIns="45720" rtlCol="0" anchor="t">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solidFill>
                  <a:srgbClr val="7030A0"/>
                </a:solidFill>
                <a:latin typeface="Times New Roman" panose="02020603050405020304" pitchFamily="18" charset="0"/>
                <a:cs typeface="Times New Roman" panose="02020603050405020304" pitchFamily="18" charset="0"/>
              </a:rPr>
              <a:t>Background</a:t>
            </a:r>
          </a:p>
        </p:txBody>
      </p:sp>
      <p:sp>
        <p:nvSpPr>
          <p:cNvPr id="31" name="TextBox 30">
            <a:extLst>
              <a:ext uri="{FF2B5EF4-FFF2-40B4-BE49-F238E27FC236}">
                <a16:creationId xmlns:a16="http://schemas.microsoft.com/office/drawing/2014/main" id="{3C59EA77-BDCB-0BEC-BD30-5EB621014B98}"/>
              </a:ext>
            </a:extLst>
          </p:cNvPr>
          <p:cNvSpPr txBox="1"/>
          <p:nvPr/>
        </p:nvSpPr>
        <p:spPr>
          <a:xfrm>
            <a:off x="-1464" y="6488668"/>
            <a:ext cx="12193464" cy="369332"/>
          </a:xfrm>
          <a:prstGeom prst="rect">
            <a:avLst/>
          </a:prstGeom>
          <a:solidFill>
            <a:schemeClr val="accent2">
              <a:lumMod val="60000"/>
              <a:lumOff val="40000"/>
            </a:schemeClr>
          </a:solidFill>
        </p:spPr>
        <p:txBody>
          <a:bodyPr wrap="square">
            <a:spAutoFit/>
          </a:bodyPr>
          <a:lstStyle/>
          <a:p>
            <a:r>
              <a:rPr lang="en-US" sz="1800" b="1" i="0" dirty="0">
                <a:solidFill>
                  <a:srgbClr val="003366"/>
                </a:solidFill>
                <a:effectLst/>
                <a:latin typeface="Times New Roman" panose="02020603050405020304" pitchFamily="18" charset="0"/>
                <a:cs typeface="Times New Roman" panose="02020603050405020304" pitchFamily="18" charset="0"/>
              </a:rPr>
              <a:t>APS March Meeting 2024 								            	               							       W23.00012</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9620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F5FE-CA41-935F-9E35-B3C2A143BBD3}"/>
              </a:ext>
            </a:extLst>
          </p:cNvPr>
          <p:cNvSpPr>
            <a:spLocks noGrp="1"/>
          </p:cNvSpPr>
          <p:nvPr>
            <p:ph type="title"/>
          </p:nvPr>
        </p:nvSpPr>
        <p:spPr>
          <a:xfrm>
            <a:off x="0" y="0"/>
            <a:ext cx="3797667" cy="1943100"/>
          </a:xfrm>
          <a:solidFill>
            <a:schemeClr val="accent3">
              <a:lumMod val="60000"/>
              <a:lumOff val="40000"/>
            </a:schemeClr>
          </a:solidFill>
          <a:ln>
            <a:noFill/>
          </a:ln>
        </p:spPr>
        <p:txBody>
          <a:bodyPr>
            <a:noAutofit/>
          </a:bodyPr>
          <a:lstStyle/>
          <a:p>
            <a:pPr algn="ctr"/>
            <a:r>
              <a:rPr lang="en-US" sz="4400" dirty="0">
                <a:solidFill>
                  <a:srgbClr val="7030A0"/>
                </a:solidFill>
                <a:latin typeface="Times New Roman" panose="02020603050405020304" pitchFamily="18" charset="0"/>
                <a:cs typeface="Times New Roman" panose="02020603050405020304" pitchFamily="18" charset="0"/>
              </a:rPr>
              <a:t>Crystal Structure: XRD</a:t>
            </a:r>
          </a:p>
        </p:txBody>
      </p:sp>
      <p:sp>
        <p:nvSpPr>
          <p:cNvPr id="8" name="Rectangle 7">
            <a:extLst>
              <a:ext uri="{FF2B5EF4-FFF2-40B4-BE49-F238E27FC236}">
                <a16:creationId xmlns:a16="http://schemas.microsoft.com/office/drawing/2014/main" id="{F07271CD-6E1E-AFE3-E4E2-88055389FFB8}"/>
              </a:ext>
            </a:extLst>
          </p:cNvPr>
          <p:cNvSpPr/>
          <p:nvPr/>
        </p:nvSpPr>
        <p:spPr>
          <a:xfrm>
            <a:off x="477225" y="4501472"/>
            <a:ext cx="8816244" cy="203132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Name        	x 	     	          		y 	                            z                             occ. </a:t>
            </a:r>
          </a:p>
          <a:p>
            <a:r>
              <a:rPr lang="en-US" dirty="0">
                <a:latin typeface="Times New Roman" panose="02020603050405020304" pitchFamily="18" charset="0"/>
                <a:cs typeface="Times New Roman" panose="02020603050405020304" pitchFamily="18" charset="0"/>
              </a:rPr>
              <a:t> Tb    4     0.61905(  14)                0.00000(   0)            0.32200(  21)           0 .473(  0) ~ 0.50</a:t>
            </a:r>
          </a:p>
          <a:p>
            <a:r>
              <a:rPr lang="en-US" dirty="0">
                <a:latin typeface="Times New Roman" panose="02020603050405020304" pitchFamily="18" charset="0"/>
                <a:cs typeface="Times New Roman" panose="02020603050405020304" pitchFamily="18" charset="0"/>
              </a:rPr>
              <a:t> Si     4     0.90435(  54)                0.00000(   0)            0.35971(  80)           0.483(  0) ~ 0.50   </a:t>
            </a:r>
          </a:p>
          <a:p>
            <a:r>
              <a:rPr lang="en-US" dirty="0">
                <a:latin typeface="Times New Roman" panose="02020603050405020304" pitchFamily="18" charset="0"/>
                <a:cs typeface="Times New Roman" panose="02020603050405020304" pitchFamily="18" charset="0"/>
              </a:rPr>
              <a:t> Al    2      0.00000(   0)  	      	      0.00000(   0)  	       0.00000(  0)  	        0.259(  0) ~ 0. 25</a:t>
            </a:r>
          </a:p>
          <a:p>
            <a:r>
              <a:rPr lang="en-US" dirty="0">
                <a:latin typeface="Times New Roman" panose="02020603050405020304" pitchFamily="18" charset="0"/>
                <a:cs typeface="Times New Roman" panose="02020603050405020304" pitchFamily="18" charset="0"/>
              </a:rPr>
              <a:t> Al    4      0.30098(  63)               0.00000(   0)             0.12840(  84)           0.515(  3) ~ 0. 50</a:t>
            </a:r>
          </a:p>
          <a:p>
            <a:r>
              <a:rPr lang="en-US" dirty="0">
                <a:latin typeface="Times New Roman" panose="02020603050405020304" pitchFamily="18" charset="0"/>
                <a:cs typeface="Times New Roman" panose="02020603050405020304" pitchFamily="18" charset="0"/>
              </a:rPr>
              <a:t>Lattice parameters:</a:t>
            </a:r>
          </a:p>
          <a:p>
            <a:r>
              <a:rPr lang="en-US" dirty="0">
                <a:solidFill>
                  <a:srgbClr val="FFFF00"/>
                </a:solidFill>
                <a:latin typeface="Times New Roman" panose="02020603050405020304" pitchFamily="18" charset="0"/>
                <a:cs typeface="Times New Roman" panose="02020603050405020304" pitchFamily="18" charset="0"/>
              </a:rPr>
              <a:t>a=10.179(1) Å, b=4.038(1) Å , c= 6.600(2) Å and </a:t>
            </a:r>
            <a:r>
              <a:rPr lang="en-US" dirty="0">
                <a:solidFill>
                  <a:srgbClr val="FFFF00"/>
                </a:solidFill>
                <a:latin typeface="Times New Roman" panose="02020603050405020304" pitchFamily="18" charset="0"/>
                <a:cs typeface="Times New Roman" panose="02020603050405020304" pitchFamily="18" charset="0"/>
                <a:sym typeface="Symbol"/>
              </a:rPr>
              <a:t> =  = </a:t>
            </a:r>
            <a:r>
              <a:rPr lang="en-US" dirty="0">
                <a:solidFill>
                  <a:srgbClr val="FFFF00"/>
                </a:solidFill>
                <a:latin typeface="Times New Roman" panose="02020603050405020304" pitchFamily="18" charset="0"/>
                <a:cs typeface="Times New Roman" panose="02020603050405020304" pitchFamily="18" charset="0"/>
              </a:rPr>
              <a:t>90 </a:t>
            </a:r>
            <a:r>
              <a:rPr lang="en-US" dirty="0">
                <a:solidFill>
                  <a:srgbClr val="FFFF00"/>
                </a:solidFill>
                <a:latin typeface="Times New Roman" panose="02020603050405020304" pitchFamily="18" charset="0"/>
                <a:cs typeface="Times New Roman" panose="02020603050405020304" pitchFamily="18" charset="0"/>
                <a:sym typeface="Symbol" panose="05050102010706020507" pitchFamily="18" charset="2"/>
              </a:rPr>
              <a:t></a:t>
            </a:r>
            <a:r>
              <a:rPr lang="en-US" dirty="0">
                <a:solidFill>
                  <a:srgbClr val="FFFF00"/>
                </a:solidFill>
                <a:latin typeface="Times New Roman" panose="02020603050405020304" pitchFamily="18" charset="0"/>
                <a:cs typeface="Times New Roman" panose="02020603050405020304" pitchFamily="18" charset="0"/>
              </a:rPr>
              <a:t>, </a:t>
            </a:r>
            <a:r>
              <a:rPr lang="en-US" dirty="0">
                <a:solidFill>
                  <a:srgbClr val="FFFF00"/>
                </a:solidFill>
                <a:latin typeface="Times New Roman" panose="02020603050405020304" pitchFamily="18" charset="0"/>
                <a:cs typeface="Times New Roman" panose="02020603050405020304" pitchFamily="18" charset="0"/>
                <a:sym typeface="Symbol"/>
              </a:rPr>
              <a:t>= </a:t>
            </a:r>
            <a:r>
              <a:rPr lang="en-US" dirty="0">
                <a:solidFill>
                  <a:srgbClr val="FFFF00"/>
                </a:solidFill>
                <a:latin typeface="Times New Roman" panose="02020603050405020304" pitchFamily="18" charset="0"/>
                <a:cs typeface="Times New Roman" panose="02020603050405020304" pitchFamily="18" charset="0"/>
              </a:rPr>
              <a:t>101.2</a:t>
            </a:r>
            <a:r>
              <a:rPr lang="en-US" dirty="0">
                <a:solidFill>
                  <a:srgbClr val="FFFF00"/>
                </a:solidFill>
                <a:latin typeface="Times New Roman" panose="02020603050405020304" pitchFamily="18" charset="0"/>
                <a:cs typeface="Times New Roman" panose="02020603050405020304" pitchFamily="18" charset="0"/>
                <a:sym typeface="Symbol" panose="05050102010706020507" pitchFamily="18" charset="2"/>
              </a:rPr>
              <a:t></a:t>
            </a:r>
            <a:r>
              <a:rPr lang="en-US" dirty="0">
                <a:solidFill>
                  <a:srgbClr val="FFFF00"/>
                </a:solidFill>
                <a:latin typeface="Times New Roman" panose="02020603050405020304" pitchFamily="18" charset="0"/>
                <a:cs typeface="Times New Roman" panose="02020603050405020304" pitchFamily="18" charset="0"/>
              </a:rPr>
              <a:t> (1)                             </a:t>
            </a:r>
          </a:p>
        </p:txBody>
      </p:sp>
      <p:pic>
        <p:nvPicPr>
          <p:cNvPr id="9" name="Picture 4">
            <a:extLst>
              <a:ext uri="{FF2B5EF4-FFF2-40B4-BE49-F238E27FC236}">
                <a16:creationId xmlns:a16="http://schemas.microsoft.com/office/drawing/2014/main" id="{871C7211-9042-9FE5-1F55-EB0023CFFB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1" t="2778" r="11882" b="6250"/>
          <a:stretch/>
        </p:blipFill>
        <p:spPr bwMode="auto">
          <a:xfrm>
            <a:off x="3788632" y="0"/>
            <a:ext cx="5476092" cy="4588708"/>
          </a:xfrm>
          <a:prstGeom prst="rect">
            <a:avLst/>
          </a:prstGeom>
          <a:solidFill>
            <a:schemeClr val="accent3">
              <a:lumMod val="60000"/>
              <a:lumOff val="40000"/>
            </a:schemeClr>
          </a:solidFill>
          <a:ln w="28575">
            <a:noFill/>
          </a:ln>
          <a:effectLst/>
        </p:spPr>
      </p:pic>
      <p:pic>
        <p:nvPicPr>
          <p:cNvPr id="4" name="Picture 3">
            <a:extLst>
              <a:ext uri="{FF2B5EF4-FFF2-40B4-BE49-F238E27FC236}">
                <a16:creationId xmlns:a16="http://schemas.microsoft.com/office/drawing/2014/main" id="{E1221581-158C-5CE4-9695-12DABA8D804C}"/>
              </a:ext>
            </a:extLst>
          </p:cNvPr>
          <p:cNvPicPr>
            <a:picLocks noChangeAspect="1"/>
          </p:cNvPicPr>
          <p:nvPr/>
        </p:nvPicPr>
        <p:blipFill>
          <a:blip r:embed="rId3"/>
          <a:stretch>
            <a:fillRect/>
          </a:stretch>
        </p:blipFill>
        <p:spPr>
          <a:xfrm>
            <a:off x="-1464" y="1943100"/>
            <a:ext cx="3335386" cy="2645608"/>
          </a:xfrm>
          <a:prstGeom prst="rect">
            <a:avLst/>
          </a:prstGeom>
          <a:ln w="28575">
            <a:noFill/>
          </a:ln>
        </p:spPr>
      </p:pic>
      <p:pic>
        <p:nvPicPr>
          <p:cNvPr id="10" name="Picture 2" descr="C:\Users\Ram Kumar\Desktop\UMD\R2Al3Si2 series\Tb2Al3Si2\2022_05_16_99.JPG">
            <a:extLst>
              <a:ext uri="{FF2B5EF4-FFF2-40B4-BE49-F238E27FC236}">
                <a16:creationId xmlns:a16="http://schemas.microsoft.com/office/drawing/2014/main" id="{3060E03D-5479-64ED-194B-00ADC82131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93468" y="514862"/>
            <a:ext cx="2898531" cy="2361163"/>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11" name="Picture 10" descr="A close up of a chip&#10;&#10;Description automatically generated">
            <a:extLst>
              <a:ext uri="{FF2B5EF4-FFF2-40B4-BE49-F238E27FC236}">
                <a16:creationId xmlns:a16="http://schemas.microsoft.com/office/drawing/2014/main" id="{F4D9C52B-1914-24C9-4BDD-B3FCF03A5F64}"/>
              </a:ext>
            </a:extLst>
          </p:cNvPr>
          <p:cNvPicPr>
            <a:picLocks noChangeAspect="1"/>
          </p:cNvPicPr>
          <p:nvPr/>
        </p:nvPicPr>
        <p:blipFill rotWithShape="1">
          <a:blip r:embed="rId5"/>
          <a:srcRect l="33380" t="9408" r="19301" b="19308"/>
          <a:stretch/>
        </p:blipFill>
        <p:spPr>
          <a:xfrm rot="5400000">
            <a:off x="9432111" y="3042766"/>
            <a:ext cx="2578675" cy="2913450"/>
          </a:xfrm>
          <a:prstGeom prst="rect">
            <a:avLst/>
          </a:prstGeom>
          <a:ln w="28575">
            <a:noFill/>
          </a:ln>
        </p:spPr>
      </p:pic>
      <p:grpSp>
        <p:nvGrpSpPr>
          <p:cNvPr id="15" name="Group 14">
            <a:extLst>
              <a:ext uri="{FF2B5EF4-FFF2-40B4-BE49-F238E27FC236}">
                <a16:creationId xmlns:a16="http://schemas.microsoft.com/office/drawing/2014/main" id="{708DB8D5-C587-AFB6-0E0C-013BF5C6C94D}"/>
              </a:ext>
            </a:extLst>
          </p:cNvPr>
          <p:cNvGrpSpPr/>
          <p:nvPr/>
        </p:nvGrpSpPr>
        <p:grpSpPr>
          <a:xfrm>
            <a:off x="9975351" y="1492962"/>
            <a:ext cx="1494720" cy="184320"/>
            <a:chOff x="9975351" y="1492962"/>
            <a:chExt cx="1494720" cy="184320"/>
          </a:xfrm>
        </p:grpSpPr>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A3497D3-E13B-9994-0BA9-7545FC1C1E1B}"/>
                    </a:ext>
                  </a:extLst>
                </p14:cNvPr>
                <p14:cNvContentPartPr/>
                <p14:nvPr/>
              </p14:nvContentPartPr>
              <p14:xfrm>
                <a:off x="9975351" y="1570002"/>
                <a:ext cx="1442160" cy="360"/>
              </p14:xfrm>
            </p:contentPart>
          </mc:Choice>
          <mc:Fallback xmlns="">
            <p:pic>
              <p:nvPicPr>
                <p:cNvPr id="13" name="Ink 12">
                  <a:extLst>
                    <a:ext uri="{FF2B5EF4-FFF2-40B4-BE49-F238E27FC236}">
                      <a16:creationId xmlns:a16="http://schemas.microsoft.com/office/drawing/2014/main" id="{AA3497D3-E13B-9994-0BA9-7545FC1C1E1B}"/>
                    </a:ext>
                  </a:extLst>
                </p:cNvPr>
                <p:cNvPicPr/>
                <p:nvPr/>
              </p:nvPicPr>
              <p:blipFill>
                <a:blip r:embed="rId7"/>
                <a:stretch>
                  <a:fillRect/>
                </a:stretch>
              </p:blipFill>
              <p:spPr>
                <a:xfrm>
                  <a:off x="9966711" y="1561362"/>
                  <a:ext cx="145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F6ECB655-031C-7C79-6F80-AAE1AD0E6C33}"/>
                    </a:ext>
                  </a:extLst>
                </p14:cNvPr>
                <p14:cNvContentPartPr/>
                <p14:nvPr/>
              </p14:nvContentPartPr>
              <p14:xfrm>
                <a:off x="11300511" y="1492962"/>
                <a:ext cx="169560" cy="184320"/>
              </p14:xfrm>
            </p:contentPart>
          </mc:Choice>
          <mc:Fallback xmlns="">
            <p:pic>
              <p:nvPicPr>
                <p:cNvPr id="14" name="Ink 13">
                  <a:extLst>
                    <a:ext uri="{FF2B5EF4-FFF2-40B4-BE49-F238E27FC236}">
                      <a16:creationId xmlns:a16="http://schemas.microsoft.com/office/drawing/2014/main" id="{F6ECB655-031C-7C79-6F80-AAE1AD0E6C33}"/>
                    </a:ext>
                  </a:extLst>
                </p:cNvPr>
                <p:cNvPicPr/>
                <p:nvPr/>
              </p:nvPicPr>
              <p:blipFill>
                <a:blip r:embed="rId9"/>
                <a:stretch>
                  <a:fillRect/>
                </a:stretch>
              </p:blipFill>
              <p:spPr>
                <a:xfrm>
                  <a:off x="11291511" y="1483962"/>
                  <a:ext cx="187200" cy="201960"/>
                </a:xfrm>
                <a:prstGeom prst="rect">
                  <a:avLst/>
                </a:prstGeom>
              </p:spPr>
            </p:pic>
          </mc:Fallback>
        </mc:AlternateContent>
      </p:grpSp>
      <p:sp>
        <p:nvSpPr>
          <p:cNvPr id="19" name="TextBox 18">
            <a:extLst>
              <a:ext uri="{FF2B5EF4-FFF2-40B4-BE49-F238E27FC236}">
                <a16:creationId xmlns:a16="http://schemas.microsoft.com/office/drawing/2014/main" id="{9A3F8C7A-DD41-2D1C-4FFA-D445CAEFD50D}"/>
              </a:ext>
            </a:extLst>
          </p:cNvPr>
          <p:cNvSpPr txBox="1"/>
          <p:nvPr/>
        </p:nvSpPr>
        <p:spPr>
          <a:xfrm>
            <a:off x="9942036" y="842263"/>
            <a:ext cx="1439818" cy="707886"/>
          </a:xfrm>
          <a:prstGeom prst="rect">
            <a:avLst/>
          </a:prstGeom>
          <a:noFill/>
        </p:spPr>
        <p:txBody>
          <a:bodyPr wrap="none" rtlCol="0">
            <a:spAutoFit/>
          </a:bodyPr>
          <a:lstStyle/>
          <a:p>
            <a:r>
              <a:rPr lang="en-US" sz="4000" dirty="0">
                <a:solidFill>
                  <a:srgbClr val="FF0E0A"/>
                </a:solidFill>
                <a:latin typeface="Times New Roman" panose="02020603050405020304" pitchFamily="18" charset="0"/>
                <a:cs typeface="Times New Roman" panose="02020603050405020304" pitchFamily="18" charset="0"/>
              </a:rPr>
              <a:t>b-axis</a:t>
            </a: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CC5F3A1C-B7BF-0E80-AD30-0E492DF40D65}"/>
                  </a:ext>
                </a:extLst>
              </p14:cNvPr>
              <p14:cNvContentPartPr/>
              <p14:nvPr/>
            </p14:nvContentPartPr>
            <p14:xfrm>
              <a:off x="9854391" y="2844402"/>
              <a:ext cx="588600" cy="5400"/>
            </p14:xfrm>
          </p:contentPart>
        </mc:Choice>
        <mc:Fallback xmlns="">
          <p:pic>
            <p:nvPicPr>
              <p:cNvPr id="23" name="Ink 22">
                <a:extLst>
                  <a:ext uri="{FF2B5EF4-FFF2-40B4-BE49-F238E27FC236}">
                    <a16:creationId xmlns:a16="http://schemas.microsoft.com/office/drawing/2014/main" id="{CC5F3A1C-B7BF-0E80-AD30-0E492DF40D65}"/>
                  </a:ext>
                </a:extLst>
              </p:cNvPr>
              <p:cNvPicPr/>
              <p:nvPr/>
            </p:nvPicPr>
            <p:blipFill>
              <a:blip r:embed="rId11"/>
              <a:stretch>
                <a:fillRect/>
              </a:stretch>
            </p:blipFill>
            <p:spPr>
              <a:xfrm>
                <a:off x="9818751" y="2808762"/>
                <a:ext cx="660240" cy="77040"/>
              </a:xfrm>
              <a:prstGeom prst="rect">
                <a:avLst/>
              </a:prstGeom>
            </p:spPr>
          </p:pic>
        </mc:Fallback>
      </mc:AlternateContent>
      <p:sp>
        <p:nvSpPr>
          <p:cNvPr id="24" name="TextBox 23">
            <a:extLst>
              <a:ext uri="{FF2B5EF4-FFF2-40B4-BE49-F238E27FC236}">
                <a16:creationId xmlns:a16="http://schemas.microsoft.com/office/drawing/2014/main" id="{B8C2A23E-7C8F-6879-1384-7C4BA54E0359}"/>
              </a:ext>
            </a:extLst>
          </p:cNvPr>
          <p:cNvSpPr txBox="1"/>
          <p:nvPr/>
        </p:nvSpPr>
        <p:spPr>
          <a:xfrm>
            <a:off x="9797719" y="2515112"/>
            <a:ext cx="670376" cy="369332"/>
          </a:xfrm>
          <a:prstGeom prst="rect">
            <a:avLst/>
          </a:prstGeom>
          <a:noFill/>
        </p:spPr>
        <p:txBody>
          <a:bodyPr wrap="none" rtlCol="0">
            <a:spAutoFit/>
          </a:bodyPr>
          <a:lstStyle/>
          <a:p>
            <a:r>
              <a:rPr lang="en-US" dirty="0"/>
              <a:t>1mm</a:t>
            </a:r>
          </a:p>
        </p:txBody>
      </p:sp>
      <p:cxnSp>
        <p:nvCxnSpPr>
          <p:cNvPr id="29" name="Straight Arrow Connector 28">
            <a:extLst>
              <a:ext uri="{FF2B5EF4-FFF2-40B4-BE49-F238E27FC236}">
                <a16:creationId xmlns:a16="http://schemas.microsoft.com/office/drawing/2014/main" id="{78F8FF9B-12C0-A643-D12B-9488258806D2}"/>
              </a:ext>
            </a:extLst>
          </p:cNvPr>
          <p:cNvCxnSpPr/>
          <p:nvPr/>
        </p:nvCxnSpPr>
        <p:spPr>
          <a:xfrm flipV="1">
            <a:off x="9627403" y="3474718"/>
            <a:ext cx="695895" cy="501161"/>
          </a:xfrm>
          <a:prstGeom prst="straightConnector1">
            <a:avLst/>
          </a:prstGeom>
          <a:ln w="38100">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4DB80F3F-0AED-282F-C31E-F581D7A82860}"/>
              </a:ext>
            </a:extLst>
          </p:cNvPr>
          <p:cNvSpPr txBox="1"/>
          <p:nvPr/>
        </p:nvSpPr>
        <p:spPr>
          <a:xfrm rot="19482075">
            <a:off x="9449472" y="3388513"/>
            <a:ext cx="809837" cy="400110"/>
          </a:xfrm>
          <a:prstGeom prst="rect">
            <a:avLst/>
          </a:prstGeom>
          <a:noFill/>
        </p:spPr>
        <p:txBody>
          <a:bodyPr wrap="none" rtlCol="0">
            <a:spAutoFit/>
          </a:bodyPr>
          <a:lstStyle/>
          <a:p>
            <a:r>
              <a:rPr lang="en-US" sz="2000" dirty="0">
                <a:solidFill>
                  <a:schemeClr val="accent4">
                    <a:lumMod val="50000"/>
                  </a:schemeClr>
                </a:solidFill>
                <a:latin typeface="Times New Roman" panose="02020603050405020304" pitchFamily="18" charset="0"/>
                <a:cs typeface="Times New Roman" panose="02020603050405020304" pitchFamily="18" charset="0"/>
              </a:rPr>
              <a:t>b-axis</a:t>
            </a:r>
            <a:endParaRPr lang="en-US" sz="40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4C79D898-EF1D-8E99-4FE4-0C15F8B505F8}"/>
              </a:ext>
            </a:extLst>
          </p:cNvPr>
          <p:cNvSpPr txBox="1"/>
          <p:nvPr/>
        </p:nvSpPr>
        <p:spPr>
          <a:xfrm>
            <a:off x="-1464" y="6488668"/>
            <a:ext cx="12193464" cy="369332"/>
          </a:xfrm>
          <a:prstGeom prst="rect">
            <a:avLst/>
          </a:prstGeom>
          <a:solidFill>
            <a:schemeClr val="accent2">
              <a:lumMod val="60000"/>
              <a:lumOff val="40000"/>
            </a:schemeClr>
          </a:solidFill>
        </p:spPr>
        <p:txBody>
          <a:bodyPr wrap="square">
            <a:spAutoFit/>
          </a:bodyPr>
          <a:lstStyle/>
          <a:p>
            <a:r>
              <a:rPr lang="en-US" sz="1800" b="1" i="0" dirty="0">
                <a:solidFill>
                  <a:srgbClr val="003366"/>
                </a:solidFill>
                <a:effectLst/>
                <a:latin typeface="Times New Roman" panose="02020603050405020304" pitchFamily="18" charset="0"/>
                <a:cs typeface="Times New Roman" panose="02020603050405020304" pitchFamily="18" charset="0"/>
              </a:rPr>
              <a:t>APS March Meeting 2024 								            	               							       W23.00012</a:t>
            </a:r>
            <a:endParaRPr lang="en-US"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35B0DD7C-C673-1453-1D8E-5196260C4990}"/>
              </a:ext>
            </a:extLst>
          </p:cNvPr>
          <p:cNvSpPr txBox="1"/>
          <p:nvPr/>
        </p:nvSpPr>
        <p:spPr>
          <a:xfrm>
            <a:off x="27461" y="1973504"/>
            <a:ext cx="1871372" cy="369332"/>
          </a:xfrm>
          <a:prstGeom prst="rect">
            <a:avLst/>
          </a:prstGeom>
          <a:noFill/>
        </p:spPr>
        <p:txBody>
          <a:bodyPr wrap="square">
            <a:spAutoFit/>
          </a:bodyPr>
          <a:lstStyle/>
          <a:p>
            <a:r>
              <a:rPr lang="en-US" sz="900" dirty="0">
                <a:solidFill>
                  <a:schemeClr val="bg1"/>
                </a:solidFill>
              </a:rPr>
              <a:t>https://</a:t>
            </a:r>
            <a:r>
              <a:rPr lang="en-US" sz="900" dirty="0" err="1">
                <a:solidFill>
                  <a:schemeClr val="bg1"/>
                </a:solidFill>
              </a:rPr>
              <a:t>www.topologicalquantumchemistry.com</a:t>
            </a:r>
            <a:r>
              <a:rPr lang="en-US" sz="900" dirty="0">
                <a:solidFill>
                  <a:schemeClr val="bg1"/>
                </a:solidFill>
              </a:rPr>
              <a:t>/#/detail/92448</a:t>
            </a:r>
          </a:p>
        </p:txBody>
      </p:sp>
    </p:spTree>
    <p:extLst>
      <p:ext uri="{BB962C8B-B14F-4D97-AF65-F5344CB8AC3E}">
        <p14:creationId xmlns:p14="http://schemas.microsoft.com/office/powerpoint/2010/main" val="3166890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87D9-20E5-0491-A06C-F4E8CC8032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3459" y="1857507"/>
            <a:ext cx="6045202" cy="4631161"/>
          </a:xfrm>
          <a:prstGeom prst="rect">
            <a:avLst/>
          </a:prstGeom>
          <a:solidFill>
            <a:schemeClr val="accent3">
              <a:lumMod val="60000"/>
              <a:lumOff val="40000"/>
            </a:schemeClr>
          </a:solidFill>
          <a:ln>
            <a:solidFill>
              <a:schemeClr val="accent4">
                <a:lumMod val="60000"/>
                <a:lumOff val="40000"/>
              </a:schemeClr>
            </a:solidFill>
          </a:ln>
        </p:spPr>
      </p:pic>
      <p:pic>
        <p:nvPicPr>
          <p:cNvPr id="4" name="Picture 3">
            <a:extLst>
              <a:ext uri="{FF2B5EF4-FFF2-40B4-BE49-F238E27FC236}">
                <a16:creationId xmlns:a16="http://schemas.microsoft.com/office/drawing/2014/main" id="{9FBBA7CB-359A-4119-E227-FFC3927347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63" y="732906"/>
            <a:ext cx="6141583" cy="4682978"/>
          </a:xfrm>
          <a:prstGeom prst="rect">
            <a:avLst/>
          </a:prstGeom>
          <a:solidFill>
            <a:schemeClr val="accent3">
              <a:lumMod val="60000"/>
              <a:lumOff val="40000"/>
            </a:schemeClr>
          </a:solidFill>
          <a:ln>
            <a:solidFill>
              <a:schemeClr val="accent4">
                <a:lumMod val="60000"/>
                <a:lumOff val="40000"/>
              </a:schemeClr>
            </a:solidFill>
          </a:ln>
        </p:spPr>
      </p:pic>
      <p:sp>
        <p:nvSpPr>
          <p:cNvPr id="3" name="TextBox 2">
            <a:extLst>
              <a:ext uri="{FF2B5EF4-FFF2-40B4-BE49-F238E27FC236}">
                <a16:creationId xmlns:a16="http://schemas.microsoft.com/office/drawing/2014/main" id="{1C12479E-9712-1CAE-7C4F-9D302B3C236D}"/>
              </a:ext>
            </a:extLst>
          </p:cNvPr>
          <p:cNvSpPr txBox="1"/>
          <p:nvPr/>
        </p:nvSpPr>
        <p:spPr>
          <a:xfrm>
            <a:off x="217541" y="4807443"/>
            <a:ext cx="1183242" cy="646331"/>
          </a:xfrm>
          <a:prstGeom prst="rect">
            <a:avLst/>
          </a:prstGeom>
          <a:noFill/>
        </p:spPr>
        <p:txBody>
          <a:bodyPr wrap="square" rtlCol="0">
            <a:spAutoFit/>
          </a:bodyPr>
          <a:lstStyle/>
          <a:p>
            <a:r>
              <a:rPr lang="en-US" dirty="0">
                <a:solidFill>
                  <a:schemeClr val="accent4">
                    <a:lumMod val="50000"/>
                  </a:schemeClr>
                </a:solidFill>
              </a:rPr>
              <a:t>Tn1 ~ 13K</a:t>
            </a:r>
          </a:p>
          <a:p>
            <a:r>
              <a:rPr lang="en-US" dirty="0">
                <a:solidFill>
                  <a:schemeClr val="accent4">
                    <a:lumMod val="50000"/>
                  </a:schemeClr>
                </a:solidFill>
              </a:rPr>
              <a:t>Tn2 ~ 8K</a:t>
            </a:r>
          </a:p>
        </p:txBody>
      </p:sp>
      <p:sp>
        <p:nvSpPr>
          <p:cNvPr id="6" name="TextBox 5">
            <a:extLst>
              <a:ext uri="{FF2B5EF4-FFF2-40B4-BE49-F238E27FC236}">
                <a16:creationId xmlns:a16="http://schemas.microsoft.com/office/drawing/2014/main" id="{440F8FBF-3B08-7C7B-9A0E-BBE3FB94EAA0}"/>
              </a:ext>
            </a:extLst>
          </p:cNvPr>
          <p:cNvSpPr txBox="1"/>
          <p:nvPr/>
        </p:nvSpPr>
        <p:spPr>
          <a:xfrm>
            <a:off x="7638152" y="3254508"/>
            <a:ext cx="639919"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1.8K</a:t>
            </a:r>
          </a:p>
        </p:txBody>
      </p:sp>
      <p:sp>
        <p:nvSpPr>
          <p:cNvPr id="7" name="TextBox 6">
            <a:extLst>
              <a:ext uri="{FF2B5EF4-FFF2-40B4-BE49-F238E27FC236}">
                <a16:creationId xmlns:a16="http://schemas.microsoft.com/office/drawing/2014/main" id="{151AD6C1-E903-0E46-5FE5-7CF589F7DF3E}"/>
              </a:ext>
            </a:extLst>
          </p:cNvPr>
          <p:cNvSpPr txBox="1"/>
          <p:nvPr/>
        </p:nvSpPr>
        <p:spPr>
          <a:xfrm>
            <a:off x="8946288" y="2568709"/>
            <a:ext cx="466794" cy="369332"/>
          </a:xfrm>
          <a:prstGeom prst="rect">
            <a:avLst/>
          </a:prstGeom>
          <a:noFill/>
        </p:spPr>
        <p:txBody>
          <a:bodyPr wrap="none" rtlCol="0">
            <a:spAutoFit/>
          </a:bodyPr>
          <a:lstStyle/>
          <a:p>
            <a:r>
              <a:rPr lang="en-US" dirty="0">
                <a:solidFill>
                  <a:srgbClr val="FF0000"/>
                </a:solidFill>
                <a:latin typeface="Times New Roman" panose="02020603050405020304" pitchFamily="18" charset="0"/>
                <a:cs typeface="Times New Roman" panose="02020603050405020304" pitchFamily="18" charset="0"/>
              </a:rPr>
              <a:t>3K</a:t>
            </a:r>
          </a:p>
        </p:txBody>
      </p:sp>
      <p:sp>
        <p:nvSpPr>
          <p:cNvPr id="8" name="TextBox 7">
            <a:extLst>
              <a:ext uri="{FF2B5EF4-FFF2-40B4-BE49-F238E27FC236}">
                <a16:creationId xmlns:a16="http://schemas.microsoft.com/office/drawing/2014/main" id="{443FAA4F-6EFE-F8AD-C2E0-00EACBAB75C2}"/>
              </a:ext>
            </a:extLst>
          </p:cNvPr>
          <p:cNvSpPr txBox="1"/>
          <p:nvPr/>
        </p:nvSpPr>
        <p:spPr>
          <a:xfrm>
            <a:off x="10451690" y="2753375"/>
            <a:ext cx="466794" cy="369332"/>
          </a:xfrm>
          <a:prstGeom prst="rect">
            <a:avLst/>
          </a:prstGeom>
          <a:noFill/>
        </p:spPr>
        <p:txBody>
          <a:bodyPr wrap="none" rtlCol="0">
            <a:spAutoFit/>
          </a:bodyPr>
          <a:lstStyle/>
          <a:p>
            <a:r>
              <a:rPr lang="en-US" dirty="0">
                <a:solidFill>
                  <a:srgbClr val="1400FF"/>
                </a:solidFill>
                <a:latin typeface="Times New Roman" panose="02020603050405020304" pitchFamily="18" charset="0"/>
                <a:cs typeface="Times New Roman" panose="02020603050405020304" pitchFamily="18" charset="0"/>
              </a:rPr>
              <a:t>5K</a:t>
            </a:r>
          </a:p>
        </p:txBody>
      </p:sp>
      <p:sp>
        <p:nvSpPr>
          <p:cNvPr id="9" name="TextBox 8">
            <a:extLst>
              <a:ext uri="{FF2B5EF4-FFF2-40B4-BE49-F238E27FC236}">
                <a16:creationId xmlns:a16="http://schemas.microsoft.com/office/drawing/2014/main" id="{09003595-1D98-1B1D-479F-864B25C4879D}"/>
              </a:ext>
            </a:extLst>
          </p:cNvPr>
          <p:cNvSpPr txBox="1"/>
          <p:nvPr/>
        </p:nvSpPr>
        <p:spPr>
          <a:xfrm>
            <a:off x="7198608" y="4748442"/>
            <a:ext cx="466794" cy="369332"/>
          </a:xfrm>
          <a:prstGeom prst="rect">
            <a:avLst/>
          </a:prstGeom>
          <a:noFill/>
        </p:spPr>
        <p:txBody>
          <a:bodyPr wrap="none" rtlCol="0">
            <a:spAutoFit/>
          </a:bodyPr>
          <a:lstStyle/>
          <a:p>
            <a:r>
              <a:rPr lang="en-US" dirty="0">
                <a:solidFill>
                  <a:srgbClr val="FF01FF"/>
                </a:solidFill>
                <a:latin typeface="Times New Roman" panose="02020603050405020304" pitchFamily="18" charset="0"/>
                <a:cs typeface="Times New Roman" panose="02020603050405020304" pitchFamily="18" charset="0"/>
              </a:rPr>
              <a:t>7K</a:t>
            </a:r>
          </a:p>
        </p:txBody>
      </p:sp>
      <p:sp>
        <p:nvSpPr>
          <p:cNvPr id="10" name="TextBox 9">
            <a:extLst>
              <a:ext uri="{FF2B5EF4-FFF2-40B4-BE49-F238E27FC236}">
                <a16:creationId xmlns:a16="http://schemas.microsoft.com/office/drawing/2014/main" id="{0856B99D-A663-69F0-1DB0-34B33A147925}"/>
              </a:ext>
            </a:extLst>
          </p:cNvPr>
          <p:cNvSpPr txBox="1"/>
          <p:nvPr/>
        </p:nvSpPr>
        <p:spPr>
          <a:xfrm>
            <a:off x="8798736" y="4670070"/>
            <a:ext cx="582211" cy="369332"/>
          </a:xfrm>
          <a:prstGeom prst="rect">
            <a:avLst/>
          </a:prstGeom>
          <a:noFill/>
        </p:spPr>
        <p:txBody>
          <a:bodyPr wrap="none" rtlCol="0">
            <a:spAutoFit/>
          </a:bodyPr>
          <a:lstStyle/>
          <a:p>
            <a:r>
              <a:rPr lang="en-US" dirty="0">
                <a:solidFill>
                  <a:srgbClr val="808000"/>
                </a:solidFill>
                <a:latin typeface="Times New Roman" panose="02020603050405020304" pitchFamily="18" charset="0"/>
                <a:cs typeface="Times New Roman" panose="02020603050405020304" pitchFamily="18" charset="0"/>
              </a:rPr>
              <a:t>10K</a:t>
            </a:r>
          </a:p>
        </p:txBody>
      </p:sp>
      <p:sp>
        <p:nvSpPr>
          <p:cNvPr id="11" name="TextBox 10">
            <a:extLst>
              <a:ext uri="{FF2B5EF4-FFF2-40B4-BE49-F238E27FC236}">
                <a16:creationId xmlns:a16="http://schemas.microsoft.com/office/drawing/2014/main" id="{AC9FD54F-4D23-5D32-1981-83F5AD49C69A}"/>
              </a:ext>
            </a:extLst>
          </p:cNvPr>
          <p:cNvSpPr txBox="1"/>
          <p:nvPr/>
        </p:nvSpPr>
        <p:spPr>
          <a:xfrm>
            <a:off x="10372559" y="4854736"/>
            <a:ext cx="582211" cy="369332"/>
          </a:xfrm>
          <a:prstGeom prst="rect">
            <a:avLst/>
          </a:prstGeom>
          <a:noFill/>
        </p:spPr>
        <p:txBody>
          <a:bodyPr wrap="none" rtlCol="0">
            <a:spAutoFit/>
          </a:bodyPr>
          <a:lstStyle/>
          <a:p>
            <a:r>
              <a:rPr lang="en-US" dirty="0">
                <a:solidFill>
                  <a:srgbClr val="800080"/>
                </a:solidFill>
                <a:latin typeface="Times New Roman" panose="02020603050405020304" pitchFamily="18" charset="0"/>
                <a:cs typeface="Times New Roman" panose="02020603050405020304" pitchFamily="18" charset="0"/>
              </a:rPr>
              <a:t>15K</a:t>
            </a:r>
          </a:p>
        </p:txBody>
      </p:sp>
      <p:sp>
        <p:nvSpPr>
          <p:cNvPr id="15" name="Title 1">
            <a:extLst>
              <a:ext uri="{FF2B5EF4-FFF2-40B4-BE49-F238E27FC236}">
                <a16:creationId xmlns:a16="http://schemas.microsoft.com/office/drawing/2014/main" id="{6F05252C-A719-CDC7-A082-835C1F2D671C}"/>
              </a:ext>
            </a:extLst>
          </p:cNvPr>
          <p:cNvSpPr txBox="1">
            <a:spLocks/>
          </p:cNvSpPr>
          <p:nvPr/>
        </p:nvSpPr>
        <p:spPr>
          <a:xfrm>
            <a:off x="-1464" y="-1"/>
            <a:ext cx="12193464" cy="732905"/>
          </a:xfrm>
          <a:prstGeom prst="rect">
            <a:avLst/>
          </a:prstGeom>
          <a:solidFill>
            <a:schemeClr val="accent3">
              <a:lumMod val="60000"/>
              <a:lumOff val="40000"/>
            </a:schemeClr>
          </a:solidFill>
          <a:effectLst/>
        </p:spPr>
        <p:txBody>
          <a:bodyPr vert="horz" lIns="91440" tIns="45720" rIns="91440" bIns="45720" rtlCol="0" anchor="t">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kern="1200" dirty="0">
                <a:solidFill>
                  <a:srgbClr val="7030A0"/>
                </a:solidFill>
                <a:latin typeface="Times New Roman" panose="02020603050405020304" pitchFamily="18" charset="0"/>
                <a:cs typeface="Times New Roman" panose="02020603050405020304" pitchFamily="18" charset="0"/>
              </a:rPr>
              <a:t>Magnetic Properties: H || b</a:t>
            </a:r>
            <a:endParaRPr lang="en-US" sz="4400" dirty="0">
              <a:solidFill>
                <a:srgbClr val="7030A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088633A-2C82-7FD0-BD7B-9F81E64D496F}"/>
              </a:ext>
            </a:extLst>
          </p:cNvPr>
          <p:cNvSpPr txBox="1"/>
          <p:nvPr/>
        </p:nvSpPr>
        <p:spPr>
          <a:xfrm>
            <a:off x="-1464" y="6488668"/>
            <a:ext cx="12193464" cy="369332"/>
          </a:xfrm>
          <a:prstGeom prst="rect">
            <a:avLst/>
          </a:prstGeom>
          <a:solidFill>
            <a:schemeClr val="accent2">
              <a:lumMod val="60000"/>
              <a:lumOff val="40000"/>
            </a:schemeClr>
          </a:solidFill>
        </p:spPr>
        <p:txBody>
          <a:bodyPr wrap="square">
            <a:spAutoFit/>
          </a:bodyPr>
          <a:lstStyle/>
          <a:p>
            <a:r>
              <a:rPr lang="en-US" sz="1800" b="1" i="0" dirty="0">
                <a:solidFill>
                  <a:srgbClr val="003366"/>
                </a:solidFill>
                <a:effectLst/>
                <a:latin typeface="Times New Roman" panose="02020603050405020304" pitchFamily="18" charset="0"/>
                <a:cs typeface="Times New Roman" panose="02020603050405020304" pitchFamily="18" charset="0"/>
              </a:rPr>
              <a:t>APS March Meeting 2024 								            	               							       W23.00012</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5334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0B1311-772C-5837-3634-57B8DE3B66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3459" y="1855177"/>
            <a:ext cx="6048541" cy="4633491"/>
          </a:xfrm>
          <a:prstGeom prst="rect">
            <a:avLst/>
          </a:prstGeom>
          <a:solidFill>
            <a:schemeClr val="accent3">
              <a:lumMod val="60000"/>
              <a:lumOff val="40000"/>
            </a:schemeClr>
          </a:solidFill>
        </p:spPr>
      </p:pic>
      <p:pic>
        <p:nvPicPr>
          <p:cNvPr id="4" name="Picture 3">
            <a:extLst>
              <a:ext uri="{FF2B5EF4-FFF2-40B4-BE49-F238E27FC236}">
                <a16:creationId xmlns:a16="http://schemas.microsoft.com/office/drawing/2014/main" id="{7AD1A884-0C49-145B-008F-CBEBA49427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 y="732905"/>
            <a:ext cx="6143460" cy="4706203"/>
          </a:xfrm>
          <a:prstGeom prst="rect">
            <a:avLst/>
          </a:prstGeom>
          <a:solidFill>
            <a:schemeClr val="accent3">
              <a:lumMod val="60000"/>
              <a:lumOff val="40000"/>
            </a:schemeClr>
          </a:solidFill>
        </p:spPr>
      </p:pic>
      <p:sp>
        <p:nvSpPr>
          <p:cNvPr id="6" name="Title 1">
            <a:extLst>
              <a:ext uri="{FF2B5EF4-FFF2-40B4-BE49-F238E27FC236}">
                <a16:creationId xmlns:a16="http://schemas.microsoft.com/office/drawing/2014/main" id="{2A29E532-B9D0-4C5D-0A98-89B139621A5E}"/>
              </a:ext>
            </a:extLst>
          </p:cNvPr>
          <p:cNvSpPr txBox="1">
            <a:spLocks/>
          </p:cNvSpPr>
          <p:nvPr/>
        </p:nvSpPr>
        <p:spPr>
          <a:xfrm>
            <a:off x="-1464" y="0"/>
            <a:ext cx="12193464" cy="732905"/>
          </a:xfrm>
          <a:prstGeom prst="rect">
            <a:avLst/>
          </a:prstGeom>
          <a:solidFill>
            <a:schemeClr val="accent3">
              <a:lumMod val="60000"/>
              <a:lumOff val="40000"/>
            </a:schemeClr>
          </a:solidFill>
          <a:effectLst/>
        </p:spPr>
        <p:txBody>
          <a:bodyPr vert="horz" lIns="91440" tIns="45720" rIns="91440" bIns="45720" rtlCol="0" anchor="t">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kern="1200" dirty="0">
                <a:solidFill>
                  <a:srgbClr val="7030A0"/>
                </a:solidFill>
                <a:latin typeface="Times New Roman" panose="02020603050405020304" pitchFamily="18" charset="0"/>
                <a:cs typeface="Times New Roman" panose="02020603050405020304" pitchFamily="18" charset="0"/>
              </a:rPr>
              <a:t>Magnetic Properties: H ⟂ b</a:t>
            </a:r>
            <a:endParaRPr lang="en-US" sz="4400" dirty="0">
              <a:solidFill>
                <a:srgbClr val="7030A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16BB549-1DFE-7D21-D8F3-047283143A03}"/>
              </a:ext>
            </a:extLst>
          </p:cNvPr>
          <p:cNvSpPr txBox="1"/>
          <p:nvPr/>
        </p:nvSpPr>
        <p:spPr>
          <a:xfrm>
            <a:off x="-1464" y="6488668"/>
            <a:ext cx="12193464" cy="369332"/>
          </a:xfrm>
          <a:prstGeom prst="rect">
            <a:avLst/>
          </a:prstGeom>
          <a:solidFill>
            <a:schemeClr val="accent2">
              <a:lumMod val="60000"/>
              <a:lumOff val="40000"/>
            </a:schemeClr>
          </a:solidFill>
        </p:spPr>
        <p:txBody>
          <a:bodyPr wrap="square">
            <a:spAutoFit/>
          </a:bodyPr>
          <a:lstStyle/>
          <a:p>
            <a:r>
              <a:rPr lang="en-US" sz="1800" b="1" i="0" dirty="0">
                <a:solidFill>
                  <a:srgbClr val="003366"/>
                </a:solidFill>
                <a:effectLst/>
                <a:latin typeface="Times New Roman" panose="02020603050405020304" pitchFamily="18" charset="0"/>
                <a:cs typeface="Times New Roman" panose="02020603050405020304" pitchFamily="18" charset="0"/>
              </a:rPr>
              <a:t>APS March Meeting 2024 								            	               							       W23.00012</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687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46452B-8E51-43AF-BFD3-AD6D6ACCE17F}"/>
              </a:ext>
            </a:extLst>
          </p:cNvPr>
          <p:cNvPicPr>
            <a:picLocks noChangeAspect="1"/>
          </p:cNvPicPr>
          <p:nvPr/>
        </p:nvPicPr>
        <p:blipFill>
          <a:blip r:embed="rId3"/>
          <a:srcRect/>
          <a:stretch/>
        </p:blipFill>
        <p:spPr>
          <a:xfrm>
            <a:off x="0" y="727995"/>
            <a:ext cx="6120786" cy="4590589"/>
          </a:xfrm>
          <a:prstGeom prst="rect">
            <a:avLst/>
          </a:prstGeom>
          <a:noFill/>
        </p:spPr>
      </p:pic>
      <p:pic>
        <p:nvPicPr>
          <p:cNvPr id="7" name="Picture 6" descr="A diagram of a mathematical equation&#10;&#10;Description automatically generated">
            <a:extLst>
              <a:ext uri="{FF2B5EF4-FFF2-40B4-BE49-F238E27FC236}">
                <a16:creationId xmlns:a16="http://schemas.microsoft.com/office/drawing/2014/main" id="{3B200ACB-8C9D-5361-A400-B6A89A3A7BCD}"/>
              </a:ext>
            </a:extLst>
          </p:cNvPr>
          <p:cNvPicPr>
            <a:picLocks noChangeAspect="1"/>
          </p:cNvPicPr>
          <p:nvPr/>
        </p:nvPicPr>
        <p:blipFill>
          <a:blip r:embed="rId4"/>
          <a:stretch>
            <a:fillRect/>
          </a:stretch>
        </p:blipFill>
        <p:spPr>
          <a:xfrm>
            <a:off x="660425" y="1046134"/>
            <a:ext cx="1395968" cy="1035585"/>
          </a:xfrm>
          <a:prstGeom prst="rect">
            <a:avLst/>
          </a:prstGeom>
        </p:spPr>
      </p:pic>
      <p:pic>
        <p:nvPicPr>
          <p:cNvPr id="15" name="Picture 14">
            <a:extLst>
              <a:ext uri="{FF2B5EF4-FFF2-40B4-BE49-F238E27FC236}">
                <a16:creationId xmlns:a16="http://schemas.microsoft.com/office/drawing/2014/main" id="{5EB3486A-081C-B25A-6932-96BA940A9BC3}"/>
              </a:ext>
            </a:extLst>
          </p:cNvPr>
          <p:cNvPicPr>
            <a:picLocks noChangeAspect="1"/>
          </p:cNvPicPr>
          <p:nvPr/>
        </p:nvPicPr>
        <p:blipFill>
          <a:blip r:embed="rId5"/>
          <a:srcRect/>
          <a:stretch/>
        </p:blipFill>
        <p:spPr>
          <a:xfrm>
            <a:off x="6071215" y="1898080"/>
            <a:ext cx="6120785" cy="4590588"/>
          </a:xfrm>
          <a:prstGeom prst="rect">
            <a:avLst/>
          </a:prstGeom>
          <a:noFill/>
        </p:spPr>
      </p:pic>
      <p:pic>
        <p:nvPicPr>
          <p:cNvPr id="11" name="Picture 10" descr="A diagram of a mathematical equation&#10;&#10;Description automatically generated with medium confidence">
            <a:extLst>
              <a:ext uri="{FF2B5EF4-FFF2-40B4-BE49-F238E27FC236}">
                <a16:creationId xmlns:a16="http://schemas.microsoft.com/office/drawing/2014/main" id="{2903DB0B-179A-CAFB-90B0-D847C76E7A5D}"/>
              </a:ext>
            </a:extLst>
          </p:cNvPr>
          <p:cNvPicPr>
            <a:picLocks noChangeAspect="1"/>
          </p:cNvPicPr>
          <p:nvPr/>
        </p:nvPicPr>
        <p:blipFill rotWithShape="1">
          <a:blip r:embed="rId6"/>
          <a:srcRect b="8117"/>
          <a:stretch/>
        </p:blipFill>
        <p:spPr>
          <a:xfrm>
            <a:off x="10290807" y="4669970"/>
            <a:ext cx="1390849" cy="948036"/>
          </a:xfrm>
          <a:prstGeom prst="rect">
            <a:avLst/>
          </a:prstGeom>
        </p:spPr>
      </p:pic>
      <p:sp>
        <p:nvSpPr>
          <p:cNvPr id="9" name="Title 1">
            <a:extLst>
              <a:ext uri="{FF2B5EF4-FFF2-40B4-BE49-F238E27FC236}">
                <a16:creationId xmlns:a16="http://schemas.microsoft.com/office/drawing/2014/main" id="{C7AD2209-8C64-7AEE-92EC-FD6B11C7922A}"/>
              </a:ext>
            </a:extLst>
          </p:cNvPr>
          <p:cNvSpPr txBox="1">
            <a:spLocks/>
          </p:cNvSpPr>
          <p:nvPr/>
        </p:nvSpPr>
        <p:spPr>
          <a:xfrm>
            <a:off x="-1464" y="0"/>
            <a:ext cx="12193464" cy="732905"/>
          </a:xfrm>
          <a:prstGeom prst="rect">
            <a:avLst/>
          </a:prstGeom>
          <a:solidFill>
            <a:schemeClr val="accent3">
              <a:lumMod val="60000"/>
              <a:lumOff val="40000"/>
            </a:schemeClr>
          </a:solidFill>
          <a:effectLst/>
        </p:spPr>
        <p:txBody>
          <a:bodyPr vert="horz" lIns="91440" tIns="45720" rIns="91440" bIns="45720" rtlCol="0" anchor="t">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solidFill>
                  <a:srgbClr val="7030A0"/>
                </a:solidFill>
                <a:latin typeface="Times New Roman" panose="02020603050405020304" pitchFamily="18" charset="0"/>
                <a:cs typeface="Times New Roman" panose="02020603050405020304" pitchFamily="18" charset="0"/>
              </a:rPr>
              <a:t>Transport Properties</a:t>
            </a:r>
          </a:p>
        </p:txBody>
      </p:sp>
      <p:sp>
        <p:nvSpPr>
          <p:cNvPr id="10" name="TextBox 9">
            <a:extLst>
              <a:ext uri="{FF2B5EF4-FFF2-40B4-BE49-F238E27FC236}">
                <a16:creationId xmlns:a16="http://schemas.microsoft.com/office/drawing/2014/main" id="{DC04CC20-C352-524F-B9AA-50B5C85507EB}"/>
              </a:ext>
            </a:extLst>
          </p:cNvPr>
          <p:cNvSpPr txBox="1"/>
          <p:nvPr/>
        </p:nvSpPr>
        <p:spPr>
          <a:xfrm>
            <a:off x="-1464" y="6488668"/>
            <a:ext cx="12193464" cy="369332"/>
          </a:xfrm>
          <a:prstGeom prst="rect">
            <a:avLst/>
          </a:prstGeom>
          <a:solidFill>
            <a:schemeClr val="accent2">
              <a:lumMod val="60000"/>
              <a:lumOff val="40000"/>
            </a:schemeClr>
          </a:solidFill>
        </p:spPr>
        <p:txBody>
          <a:bodyPr wrap="square">
            <a:spAutoFit/>
          </a:bodyPr>
          <a:lstStyle/>
          <a:p>
            <a:r>
              <a:rPr lang="en-US" sz="1800" b="1" i="0" dirty="0">
                <a:solidFill>
                  <a:srgbClr val="003366"/>
                </a:solidFill>
                <a:effectLst/>
                <a:latin typeface="Times New Roman" panose="02020603050405020304" pitchFamily="18" charset="0"/>
                <a:cs typeface="Times New Roman" panose="02020603050405020304" pitchFamily="18" charset="0"/>
              </a:rPr>
              <a:t>APS March Meeting 2024 								            	               							       W23.00012</a:t>
            </a:r>
            <a:endParaRPr lang="en-US" dirty="0">
              <a:latin typeface="Times New Roman" panose="02020603050405020304" pitchFamily="18" charset="0"/>
              <a:cs typeface="Times New Roman" panose="02020603050405020304" pitchFamily="18" charset="0"/>
            </a:endParaRPr>
          </a:p>
        </p:txBody>
      </p:sp>
      <p:pic>
        <p:nvPicPr>
          <p:cNvPr id="13" name="Picture 12" descr="A graph with a line drawn on it&#10;&#10;Description automatically generated">
            <a:extLst>
              <a:ext uri="{FF2B5EF4-FFF2-40B4-BE49-F238E27FC236}">
                <a16:creationId xmlns:a16="http://schemas.microsoft.com/office/drawing/2014/main" id="{FB840C20-34D5-B0C2-1661-E1C5EDC60841}"/>
              </a:ext>
            </a:extLst>
          </p:cNvPr>
          <p:cNvPicPr>
            <a:picLocks noChangeAspect="1"/>
          </p:cNvPicPr>
          <p:nvPr/>
        </p:nvPicPr>
        <p:blipFill>
          <a:blip r:embed="rId7"/>
          <a:stretch>
            <a:fillRect/>
          </a:stretch>
        </p:blipFill>
        <p:spPr>
          <a:xfrm>
            <a:off x="2367065" y="2704289"/>
            <a:ext cx="2620908" cy="1965681"/>
          </a:xfrm>
          <a:prstGeom prst="rect">
            <a:avLst/>
          </a:prstGeom>
        </p:spPr>
      </p:pic>
      <p:pic>
        <p:nvPicPr>
          <p:cNvPr id="16" name="Picture 15" descr="A graph with a line&#10;&#10;Description automatically generated">
            <a:extLst>
              <a:ext uri="{FF2B5EF4-FFF2-40B4-BE49-F238E27FC236}">
                <a16:creationId xmlns:a16="http://schemas.microsoft.com/office/drawing/2014/main" id="{4E73C591-1635-50E8-212D-6F4A808FA4F0}"/>
              </a:ext>
            </a:extLst>
          </p:cNvPr>
          <p:cNvPicPr>
            <a:picLocks noChangeAspect="1"/>
          </p:cNvPicPr>
          <p:nvPr/>
        </p:nvPicPr>
        <p:blipFill>
          <a:blip r:embed="rId8"/>
          <a:stretch>
            <a:fillRect/>
          </a:stretch>
        </p:blipFill>
        <p:spPr>
          <a:xfrm>
            <a:off x="7776182" y="2137638"/>
            <a:ext cx="2048753" cy="1536565"/>
          </a:xfrm>
          <a:prstGeom prst="rect">
            <a:avLst/>
          </a:prstGeom>
        </p:spPr>
      </p:pic>
    </p:spTree>
    <p:extLst>
      <p:ext uri="{BB962C8B-B14F-4D97-AF65-F5344CB8AC3E}">
        <p14:creationId xmlns:p14="http://schemas.microsoft.com/office/powerpoint/2010/main" val="73802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BD8DF5-5A1A-9791-7F91-EA90975C3380}"/>
              </a:ext>
            </a:extLst>
          </p:cNvPr>
          <p:cNvPicPr>
            <a:picLocks noChangeAspect="1"/>
          </p:cNvPicPr>
          <p:nvPr/>
        </p:nvPicPr>
        <p:blipFill>
          <a:blip r:embed="rId3"/>
          <a:srcRect/>
          <a:stretch/>
        </p:blipFill>
        <p:spPr>
          <a:xfrm>
            <a:off x="6086910" y="3057827"/>
            <a:ext cx="6099274" cy="3430841"/>
          </a:xfrm>
          <a:prstGeom prst="rect">
            <a:avLst/>
          </a:prstGeom>
          <a:ln>
            <a:noFill/>
          </a:ln>
        </p:spPr>
      </p:pic>
      <p:pic>
        <p:nvPicPr>
          <p:cNvPr id="17" name="Picture 16">
            <a:extLst>
              <a:ext uri="{FF2B5EF4-FFF2-40B4-BE49-F238E27FC236}">
                <a16:creationId xmlns:a16="http://schemas.microsoft.com/office/drawing/2014/main" id="{51735C37-1C3A-6FDC-3F15-FAEF234F7BB7}"/>
              </a:ext>
            </a:extLst>
          </p:cNvPr>
          <p:cNvPicPr>
            <a:picLocks noChangeAspect="1"/>
          </p:cNvPicPr>
          <p:nvPr/>
        </p:nvPicPr>
        <p:blipFill>
          <a:blip r:embed="rId4"/>
          <a:srcRect/>
          <a:stretch/>
        </p:blipFill>
        <p:spPr>
          <a:xfrm>
            <a:off x="2542" y="732905"/>
            <a:ext cx="6094190" cy="3427981"/>
          </a:xfrm>
          <a:prstGeom prst="rect">
            <a:avLst/>
          </a:prstGeom>
          <a:ln>
            <a:noFill/>
          </a:ln>
        </p:spPr>
      </p:pic>
      <p:pic>
        <p:nvPicPr>
          <p:cNvPr id="23" name="Picture 22" descr="A diagram of a mathematical equation&#10;&#10;Description automatically generated">
            <a:extLst>
              <a:ext uri="{FF2B5EF4-FFF2-40B4-BE49-F238E27FC236}">
                <a16:creationId xmlns:a16="http://schemas.microsoft.com/office/drawing/2014/main" id="{3C69241D-F82E-D095-590E-B7C7FE955060}"/>
              </a:ext>
            </a:extLst>
          </p:cNvPr>
          <p:cNvPicPr>
            <a:picLocks noChangeAspect="1"/>
          </p:cNvPicPr>
          <p:nvPr/>
        </p:nvPicPr>
        <p:blipFill rotWithShape="1">
          <a:blip r:embed="rId5"/>
          <a:srcRect b="9444"/>
          <a:stretch/>
        </p:blipFill>
        <p:spPr>
          <a:xfrm>
            <a:off x="4828516" y="2928848"/>
            <a:ext cx="1258394" cy="845367"/>
          </a:xfrm>
          <a:prstGeom prst="rect">
            <a:avLst/>
          </a:prstGeom>
        </p:spPr>
      </p:pic>
      <p:pic>
        <p:nvPicPr>
          <p:cNvPr id="6" name="Picture 5" descr="A diagram of a mathematical equation&#10;&#10;Description automatically generated with medium confidence">
            <a:extLst>
              <a:ext uri="{FF2B5EF4-FFF2-40B4-BE49-F238E27FC236}">
                <a16:creationId xmlns:a16="http://schemas.microsoft.com/office/drawing/2014/main" id="{B099E593-E019-8B41-75A2-9E7B077BACAA}"/>
              </a:ext>
            </a:extLst>
          </p:cNvPr>
          <p:cNvPicPr>
            <a:picLocks noChangeAspect="1"/>
          </p:cNvPicPr>
          <p:nvPr/>
        </p:nvPicPr>
        <p:blipFill rotWithShape="1">
          <a:blip r:embed="rId6"/>
          <a:srcRect b="8471"/>
          <a:stretch/>
        </p:blipFill>
        <p:spPr>
          <a:xfrm>
            <a:off x="10927790" y="5277375"/>
            <a:ext cx="1258394" cy="854450"/>
          </a:xfrm>
          <a:prstGeom prst="rect">
            <a:avLst/>
          </a:prstGeom>
        </p:spPr>
      </p:pic>
      <p:sp>
        <p:nvSpPr>
          <p:cNvPr id="10" name="Title 1">
            <a:extLst>
              <a:ext uri="{FF2B5EF4-FFF2-40B4-BE49-F238E27FC236}">
                <a16:creationId xmlns:a16="http://schemas.microsoft.com/office/drawing/2014/main" id="{7B4233E4-D537-54D6-6F1C-C18663600F43}"/>
              </a:ext>
            </a:extLst>
          </p:cNvPr>
          <p:cNvSpPr txBox="1">
            <a:spLocks/>
          </p:cNvSpPr>
          <p:nvPr/>
        </p:nvSpPr>
        <p:spPr>
          <a:xfrm>
            <a:off x="-4006" y="0"/>
            <a:ext cx="12193464" cy="732905"/>
          </a:xfrm>
          <a:prstGeom prst="rect">
            <a:avLst/>
          </a:prstGeom>
          <a:solidFill>
            <a:schemeClr val="accent3">
              <a:lumMod val="60000"/>
              <a:lumOff val="40000"/>
            </a:schemeClr>
          </a:solidFill>
          <a:effectLst/>
        </p:spPr>
        <p:txBody>
          <a:bodyPr vert="horz" lIns="91440" tIns="45720" rIns="91440" bIns="45720" rtlCol="0" anchor="t">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solidFill>
                  <a:srgbClr val="7030A0"/>
                </a:solidFill>
                <a:latin typeface="Times New Roman" panose="02020603050405020304" pitchFamily="18" charset="0"/>
                <a:cs typeface="Times New Roman" panose="02020603050405020304" pitchFamily="18" charset="0"/>
              </a:rPr>
              <a:t>Magnetoresistance</a:t>
            </a:r>
          </a:p>
        </p:txBody>
      </p:sp>
      <p:sp>
        <p:nvSpPr>
          <p:cNvPr id="11" name="TextBox 10">
            <a:extLst>
              <a:ext uri="{FF2B5EF4-FFF2-40B4-BE49-F238E27FC236}">
                <a16:creationId xmlns:a16="http://schemas.microsoft.com/office/drawing/2014/main" id="{D4822C24-51EC-7C90-F311-F959B95F6833}"/>
              </a:ext>
            </a:extLst>
          </p:cNvPr>
          <p:cNvSpPr txBox="1"/>
          <p:nvPr/>
        </p:nvSpPr>
        <p:spPr>
          <a:xfrm>
            <a:off x="-1464" y="6488668"/>
            <a:ext cx="12193464" cy="369332"/>
          </a:xfrm>
          <a:prstGeom prst="rect">
            <a:avLst/>
          </a:prstGeom>
          <a:solidFill>
            <a:schemeClr val="accent2">
              <a:lumMod val="60000"/>
              <a:lumOff val="40000"/>
            </a:schemeClr>
          </a:solidFill>
        </p:spPr>
        <p:txBody>
          <a:bodyPr wrap="square">
            <a:spAutoFit/>
          </a:bodyPr>
          <a:lstStyle/>
          <a:p>
            <a:r>
              <a:rPr lang="en-US" sz="1800" b="1" i="0" dirty="0">
                <a:solidFill>
                  <a:srgbClr val="003366"/>
                </a:solidFill>
                <a:effectLst/>
                <a:latin typeface="Times New Roman" panose="02020603050405020304" pitchFamily="18" charset="0"/>
                <a:cs typeface="Times New Roman" panose="02020603050405020304" pitchFamily="18" charset="0"/>
              </a:rPr>
              <a:t>APS March Meeting 2024 								            	               							       W23.00012</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4EC9EC1-D5ED-32FC-C6E0-FB0052D7D1ED}"/>
                  </a:ext>
                </a:extLst>
              </p:cNvPr>
              <p:cNvSpPr txBox="1"/>
              <p:nvPr/>
            </p:nvSpPr>
            <p:spPr>
              <a:xfrm>
                <a:off x="462079" y="4391313"/>
                <a:ext cx="5175116" cy="1004955"/>
              </a:xfrm>
              <a:prstGeom prst="rect">
                <a:avLst/>
              </a:prstGeom>
              <a:solidFill>
                <a:schemeClr val="bg2">
                  <a:lumMod val="7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4">
                              <a:lumMod val="60000"/>
                              <a:lumOff val="40000"/>
                            </a:schemeClr>
                          </a:solidFill>
                          <a:latin typeface="Cambria Math" panose="02040503050406030204" pitchFamily="18" charset="0"/>
                        </a:rPr>
                        <m:t>𝑀𝑅</m:t>
                      </m:r>
                      <m:d>
                        <m:dPr>
                          <m:ctrlPr>
                            <a:rPr lang="en-US" sz="2800" b="0" i="1" smtClean="0">
                              <a:solidFill>
                                <a:schemeClr val="accent4">
                                  <a:lumMod val="60000"/>
                                  <a:lumOff val="40000"/>
                                </a:schemeClr>
                              </a:solidFill>
                              <a:latin typeface="Cambria Math" panose="02040503050406030204" pitchFamily="18" charset="0"/>
                            </a:rPr>
                          </m:ctrlPr>
                        </m:dPr>
                        <m:e>
                          <m:r>
                            <a:rPr lang="en-US" sz="2800" b="0" i="1" smtClean="0">
                              <a:solidFill>
                                <a:schemeClr val="accent4">
                                  <a:lumMod val="60000"/>
                                  <a:lumOff val="40000"/>
                                </a:schemeClr>
                              </a:solidFill>
                              <a:latin typeface="Cambria Math" panose="02040503050406030204" pitchFamily="18" charset="0"/>
                            </a:rPr>
                            <m:t>%</m:t>
                          </m:r>
                        </m:e>
                      </m:d>
                      <m:r>
                        <a:rPr lang="en-US" sz="2800" b="0" i="1" smtClean="0">
                          <a:solidFill>
                            <a:schemeClr val="accent4">
                              <a:lumMod val="60000"/>
                              <a:lumOff val="40000"/>
                            </a:schemeClr>
                          </a:solidFill>
                          <a:latin typeface="Cambria Math" panose="02040503050406030204" pitchFamily="18" charset="0"/>
                        </a:rPr>
                        <m:t>=100∗</m:t>
                      </m:r>
                      <m:f>
                        <m:fPr>
                          <m:ctrlPr>
                            <a:rPr lang="en-US" sz="2800" i="1" smtClean="0">
                              <a:solidFill>
                                <a:schemeClr val="accent4">
                                  <a:lumMod val="60000"/>
                                  <a:lumOff val="40000"/>
                                </a:schemeClr>
                              </a:solidFill>
                              <a:latin typeface="Cambria Math" panose="02040503050406030204" pitchFamily="18" charset="0"/>
                            </a:rPr>
                          </m:ctrlPr>
                        </m:fPr>
                        <m:num>
                          <m:r>
                            <a:rPr lang="en-US" sz="2800" b="0" i="1" smtClean="0">
                              <a:solidFill>
                                <a:schemeClr val="accent4">
                                  <a:lumMod val="60000"/>
                                  <a:lumOff val="40000"/>
                                </a:schemeClr>
                              </a:solidFill>
                              <a:latin typeface="Cambria Math" panose="02040503050406030204" pitchFamily="18" charset="0"/>
                            </a:rPr>
                            <m:t>𝑅</m:t>
                          </m:r>
                          <m:d>
                            <m:dPr>
                              <m:ctrlPr>
                                <a:rPr lang="en-US" sz="2800" b="0" i="1" smtClean="0">
                                  <a:solidFill>
                                    <a:schemeClr val="accent4">
                                      <a:lumMod val="60000"/>
                                      <a:lumOff val="40000"/>
                                    </a:schemeClr>
                                  </a:solidFill>
                                  <a:latin typeface="Cambria Math" panose="02040503050406030204" pitchFamily="18" charset="0"/>
                                </a:rPr>
                              </m:ctrlPr>
                            </m:dPr>
                            <m:e>
                              <m:r>
                                <a:rPr lang="en-US" sz="2800" b="0" i="1" smtClean="0">
                                  <a:solidFill>
                                    <a:schemeClr val="accent4">
                                      <a:lumMod val="60000"/>
                                      <a:lumOff val="40000"/>
                                    </a:schemeClr>
                                  </a:solidFill>
                                  <a:latin typeface="Cambria Math" panose="02040503050406030204" pitchFamily="18" charset="0"/>
                                </a:rPr>
                                <m:t>𝐻</m:t>
                              </m:r>
                            </m:e>
                          </m:d>
                          <m:r>
                            <a:rPr lang="en-US" sz="2800" b="0" i="1" smtClean="0">
                              <a:solidFill>
                                <a:schemeClr val="accent4">
                                  <a:lumMod val="60000"/>
                                  <a:lumOff val="40000"/>
                                </a:schemeClr>
                              </a:solidFill>
                              <a:latin typeface="Cambria Math" panose="02040503050406030204" pitchFamily="18" charset="0"/>
                            </a:rPr>
                            <m:t>−</m:t>
                          </m:r>
                          <m:r>
                            <a:rPr lang="en-US" sz="2800" b="0" i="1" smtClean="0">
                              <a:solidFill>
                                <a:schemeClr val="accent4">
                                  <a:lumMod val="60000"/>
                                  <a:lumOff val="40000"/>
                                </a:schemeClr>
                              </a:solidFill>
                              <a:latin typeface="Cambria Math" panose="02040503050406030204" pitchFamily="18" charset="0"/>
                            </a:rPr>
                            <m:t>𝑅</m:t>
                          </m:r>
                          <m:r>
                            <a:rPr lang="en-US" sz="2800" b="0" i="1" smtClean="0">
                              <a:solidFill>
                                <a:schemeClr val="accent4">
                                  <a:lumMod val="60000"/>
                                  <a:lumOff val="40000"/>
                                </a:schemeClr>
                              </a:solidFill>
                              <a:latin typeface="Cambria Math" panose="02040503050406030204" pitchFamily="18" charset="0"/>
                            </a:rPr>
                            <m:t>(0)</m:t>
                          </m:r>
                        </m:num>
                        <m:den>
                          <m:r>
                            <a:rPr lang="en-US" sz="2800" b="0" i="1" smtClean="0">
                              <a:solidFill>
                                <a:schemeClr val="accent4">
                                  <a:lumMod val="60000"/>
                                  <a:lumOff val="40000"/>
                                </a:schemeClr>
                              </a:solidFill>
                              <a:latin typeface="Cambria Math" panose="02040503050406030204" pitchFamily="18" charset="0"/>
                            </a:rPr>
                            <m:t>𝑅</m:t>
                          </m:r>
                          <m:r>
                            <a:rPr lang="en-US" sz="2800" b="0" i="1" smtClean="0">
                              <a:solidFill>
                                <a:schemeClr val="accent4">
                                  <a:lumMod val="60000"/>
                                  <a:lumOff val="40000"/>
                                </a:schemeClr>
                              </a:solidFill>
                              <a:latin typeface="Cambria Math" panose="02040503050406030204" pitchFamily="18" charset="0"/>
                            </a:rPr>
                            <m:t>(0)</m:t>
                          </m:r>
                        </m:den>
                      </m:f>
                    </m:oMath>
                  </m:oMathPara>
                </a14:m>
                <a:endParaRPr lang="en-US" sz="2800" dirty="0">
                  <a:solidFill>
                    <a:schemeClr val="accent4">
                      <a:lumMod val="60000"/>
                      <a:lumOff val="40000"/>
                    </a:schemeClr>
                  </a:solidFill>
                </a:endParaRPr>
              </a:p>
            </p:txBody>
          </p:sp>
        </mc:Choice>
        <mc:Fallback xmlns="">
          <p:sp>
            <p:nvSpPr>
              <p:cNvPr id="12" name="TextBox 11">
                <a:extLst>
                  <a:ext uri="{FF2B5EF4-FFF2-40B4-BE49-F238E27FC236}">
                    <a16:creationId xmlns:a16="http://schemas.microsoft.com/office/drawing/2014/main" id="{E4EC9EC1-D5ED-32FC-C6E0-FB0052D7D1ED}"/>
                  </a:ext>
                </a:extLst>
              </p:cNvPr>
              <p:cNvSpPr txBox="1">
                <a:spLocks noRot="1" noChangeAspect="1" noMove="1" noResize="1" noEditPoints="1" noAdjustHandles="1" noChangeArrowheads="1" noChangeShapeType="1" noTextEdit="1"/>
              </p:cNvSpPr>
              <p:nvPr/>
            </p:nvSpPr>
            <p:spPr>
              <a:xfrm>
                <a:off x="462079" y="4391313"/>
                <a:ext cx="5175116" cy="1004955"/>
              </a:xfrm>
              <a:prstGeom prst="rect">
                <a:avLst/>
              </a:prstGeom>
              <a:blipFill>
                <a:blip r:embed="rId7"/>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957425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7906365-6427-474E-F9F0-61B80E195380}"/>
              </a:ext>
            </a:extLst>
          </p:cNvPr>
          <p:cNvSpPr txBox="1">
            <a:spLocks/>
          </p:cNvSpPr>
          <p:nvPr/>
        </p:nvSpPr>
        <p:spPr>
          <a:xfrm>
            <a:off x="-1464" y="0"/>
            <a:ext cx="12193464" cy="732905"/>
          </a:xfrm>
          <a:prstGeom prst="rect">
            <a:avLst/>
          </a:prstGeom>
          <a:solidFill>
            <a:schemeClr val="accent3">
              <a:lumMod val="60000"/>
              <a:lumOff val="40000"/>
            </a:schemeClr>
          </a:solidFill>
          <a:effectLst/>
        </p:spPr>
        <p:txBody>
          <a:bodyPr vert="horz" lIns="91440" tIns="45720" rIns="91440" bIns="45720" rtlCol="0" anchor="t">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solidFill>
                  <a:srgbClr val="7030A0"/>
                </a:solidFill>
                <a:latin typeface="Times New Roman" panose="02020603050405020304" pitchFamily="18" charset="0"/>
                <a:cs typeface="Times New Roman" panose="02020603050405020304" pitchFamily="18" charset="0"/>
              </a:rPr>
              <a:t>Summary</a:t>
            </a:r>
          </a:p>
        </p:txBody>
      </p:sp>
      <p:sp>
        <p:nvSpPr>
          <p:cNvPr id="8" name="TextBox 7">
            <a:extLst>
              <a:ext uri="{FF2B5EF4-FFF2-40B4-BE49-F238E27FC236}">
                <a16:creationId xmlns:a16="http://schemas.microsoft.com/office/drawing/2014/main" id="{4155B167-7000-3F6E-C2AD-ECCB60D2F491}"/>
              </a:ext>
            </a:extLst>
          </p:cNvPr>
          <p:cNvSpPr txBox="1"/>
          <p:nvPr/>
        </p:nvSpPr>
        <p:spPr>
          <a:xfrm>
            <a:off x="96238" y="4745916"/>
            <a:ext cx="6321669" cy="1569660"/>
          </a:xfrm>
          <a:prstGeom prst="rect">
            <a:avLst/>
          </a:prstGeom>
          <a:noFill/>
        </p:spPr>
        <p:txBody>
          <a:bodyPr wrap="square" rtlCol="0">
            <a:spAutoFit/>
          </a:bodyPr>
          <a:lstStyle/>
          <a:p>
            <a:pPr algn="ctr"/>
            <a:r>
              <a:rPr lang="en-US" sz="4800" dirty="0">
                <a:solidFill>
                  <a:schemeClr val="accent4">
                    <a:lumMod val="20000"/>
                    <a:lumOff val="80000"/>
                  </a:schemeClr>
                </a:solidFill>
                <a:latin typeface="Times New Roman" panose="02020603050405020304" pitchFamily="18" charset="0"/>
                <a:cs typeface="Times New Roman" panose="02020603050405020304" pitchFamily="18" charset="0"/>
              </a:rPr>
              <a:t>Thank you so much for your attention!</a:t>
            </a:r>
          </a:p>
        </p:txBody>
      </p:sp>
      <p:sp>
        <p:nvSpPr>
          <p:cNvPr id="16" name="TextBox 15">
            <a:extLst>
              <a:ext uri="{FF2B5EF4-FFF2-40B4-BE49-F238E27FC236}">
                <a16:creationId xmlns:a16="http://schemas.microsoft.com/office/drawing/2014/main" id="{27036878-7EAE-F71E-79D6-3A3822435759}"/>
              </a:ext>
            </a:extLst>
          </p:cNvPr>
          <p:cNvSpPr txBox="1"/>
          <p:nvPr/>
        </p:nvSpPr>
        <p:spPr>
          <a:xfrm>
            <a:off x="-1464" y="6488668"/>
            <a:ext cx="12193464" cy="369332"/>
          </a:xfrm>
          <a:prstGeom prst="rect">
            <a:avLst/>
          </a:prstGeom>
          <a:solidFill>
            <a:schemeClr val="accent2">
              <a:lumMod val="60000"/>
              <a:lumOff val="40000"/>
            </a:schemeClr>
          </a:solidFill>
        </p:spPr>
        <p:txBody>
          <a:bodyPr wrap="square">
            <a:spAutoFit/>
          </a:bodyPr>
          <a:lstStyle/>
          <a:p>
            <a:r>
              <a:rPr lang="en-US" sz="1800" b="1" i="0" dirty="0">
                <a:solidFill>
                  <a:srgbClr val="003366"/>
                </a:solidFill>
                <a:effectLst/>
                <a:latin typeface="Times New Roman" panose="02020603050405020304" pitchFamily="18" charset="0"/>
                <a:cs typeface="Times New Roman" panose="02020603050405020304" pitchFamily="18" charset="0"/>
              </a:rPr>
              <a:t>APS March Meeting 2024 								            	               							       W23.00012</a:t>
            </a:r>
            <a:endParaRPr lang="en-US"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8318B8A5-0DF1-7A86-5FFE-A6E78DE0AC64}"/>
              </a:ext>
            </a:extLst>
          </p:cNvPr>
          <p:cNvPicPr>
            <a:picLocks noChangeAspect="1"/>
          </p:cNvPicPr>
          <p:nvPr/>
        </p:nvPicPr>
        <p:blipFill>
          <a:blip r:embed="rId3"/>
          <a:srcRect/>
          <a:stretch/>
        </p:blipFill>
        <p:spPr>
          <a:xfrm>
            <a:off x="6417907" y="3239311"/>
            <a:ext cx="5776634" cy="3249357"/>
          </a:xfrm>
          <a:prstGeom prst="rect">
            <a:avLst/>
          </a:prstGeom>
          <a:ln>
            <a:noFill/>
          </a:ln>
        </p:spPr>
      </p:pic>
      <p:pic>
        <p:nvPicPr>
          <p:cNvPr id="18" name="Picture 17">
            <a:extLst>
              <a:ext uri="{FF2B5EF4-FFF2-40B4-BE49-F238E27FC236}">
                <a16:creationId xmlns:a16="http://schemas.microsoft.com/office/drawing/2014/main" id="{55B335A4-F7D8-562D-2211-B4E15109861F}"/>
              </a:ext>
            </a:extLst>
          </p:cNvPr>
          <p:cNvPicPr>
            <a:picLocks noChangeAspect="1"/>
          </p:cNvPicPr>
          <p:nvPr/>
        </p:nvPicPr>
        <p:blipFill>
          <a:blip r:embed="rId4"/>
          <a:srcRect/>
          <a:stretch/>
        </p:blipFill>
        <p:spPr>
          <a:xfrm>
            <a:off x="6423703" y="-5356"/>
            <a:ext cx="5768296" cy="3244667"/>
          </a:xfrm>
          <a:prstGeom prst="rect">
            <a:avLst/>
          </a:prstGeom>
          <a:ln>
            <a:noFill/>
          </a:ln>
        </p:spPr>
      </p:pic>
      <p:pic>
        <p:nvPicPr>
          <p:cNvPr id="19" name="Picture 18" descr="A diagram of a mathematical equation&#10;&#10;Description automatically generated">
            <a:extLst>
              <a:ext uri="{FF2B5EF4-FFF2-40B4-BE49-F238E27FC236}">
                <a16:creationId xmlns:a16="http://schemas.microsoft.com/office/drawing/2014/main" id="{231D23F1-E4D5-7440-F164-709A787C801B}"/>
              </a:ext>
            </a:extLst>
          </p:cNvPr>
          <p:cNvPicPr>
            <a:picLocks noChangeAspect="1"/>
          </p:cNvPicPr>
          <p:nvPr/>
        </p:nvPicPr>
        <p:blipFill rotWithShape="1">
          <a:blip r:embed="rId5"/>
          <a:srcRect b="9444"/>
          <a:stretch/>
        </p:blipFill>
        <p:spPr>
          <a:xfrm>
            <a:off x="10979972" y="2114574"/>
            <a:ext cx="1124479" cy="755405"/>
          </a:xfrm>
          <a:prstGeom prst="rect">
            <a:avLst/>
          </a:prstGeom>
        </p:spPr>
      </p:pic>
      <p:pic>
        <p:nvPicPr>
          <p:cNvPr id="26" name="Picture 25" descr="A diagram of a mathematical equation&#10;&#10;Description automatically generated with medium confidence">
            <a:extLst>
              <a:ext uri="{FF2B5EF4-FFF2-40B4-BE49-F238E27FC236}">
                <a16:creationId xmlns:a16="http://schemas.microsoft.com/office/drawing/2014/main" id="{E4BF9F3B-24FC-C44B-C1CC-C126B61B83E8}"/>
              </a:ext>
            </a:extLst>
          </p:cNvPr>
          <p:cNvPicPr>
            <a:picLocks noChangeAspect="1"/>
          </p:cNvPicPr>
          <p:nvPr/>
        </p:nvPicPr>
        <p:blipFill rotWithShape="1">
          <a:blip r:embed="rId6"/>
          <a:srcRect b="8471"/>
          <a:stretch/>
        </p:blipFill>
        <p:spPr>
          <a:xfrm>
            <a:off x="10979972" y="5468612"/>
            <a:ext cx="1139824" cy="773941"/>
          </a:xfrm>
          <a:prstGeom prst="rect">
            <a:avLst/>
          </a:prstGeom>
        </p:spPr>
      </p:pic>
      <p:sp>
        <p:nvSpPr>
          <p:cNvPr id="27" name="TextBox 26">
            <a:extLst>
              <a:ext uri="{FF2B5EF4-FFF2-40B4-BE49-F238E27FC236}">
                <a16:creationId xmlns:a16="http://schemas.microsoft.com/office/drawing/2014/main" id="{3CB8CBB0-8047-8F02-A046-2EE09D4BD99F}"/>
              </a:ext>
            </a:extLst>
          </p:cNvPr>
          <p:cNvSpPr txBox="1"/>
          <p:nvPr/>
        </p:nvSpPr>
        <p:spPr>
          <a:xfrm>
            <a:off x="269209" y="818900"/>
            <a:ext cx="6151596" cy="3697807"/>
          </a:xfrm>
          <a:prstGeom prst="rect">
            <a:avLst/>
          </a:prstGeom>
          <a:noFill/>
        </p:spPr>
        <p:txBody>
          <a:bodyPr wrap="square" rtlCol="0" anchor="ctr">
            <a:spAutoFit/>
          </a:bodyPr>
          <a:lstStyle/>
          <a:p>
            <a:pPr marL="285750" indent="-285750">
              <a:lnSpc>
                <a:spcPct val="200000"/>
              </a:lnSpc>
              <a:buFont typeface="Wingdings" pitchFamily="2" charset="2"/>
              <a:buChar char="Ø"/>
            </a:pPr>
            <a:r>
              <a:rPr lang="en-US" sz="2000" dirty="0">
                <a:solidFill>
                  <a:schemeClr val="accent4">
                    <a:lumMod val="20000"/>
                    <a:lumOff val="80000"/>
                  </a:schemeClr>
                </a:solidFill>
                <a:latin typeface="Times New Roman" panose="02020603050405020304" pitchFamily="18" charset="0"/>
                <a:cs typeface="Times New Roman" panose="02020603050405020304" pitchFamily="18" charset="0"/>
              </a:rPr>
              <a:t>We grew large single-crystals of Tb</a:t>
            </a:r>
            <a:r>
              <a:rPr lang="en-US" sz="2000" baseline="-25000" dirty="0">
                <a:solidFill>
                  <a:schemeClr val="accent4">
                    <a:lumMod val="20000"/>
                    <a:lumOff val="80000"/>
                  </a:schemeClr>
                </a:solidFill>
                <a:latin typeface="Times New Roman" panose="02020603050405020304" pitchFamily="18" charset="0"/>
                <a:cs typeface="Times New Roman" panose="02020603050405020304" pitchFamily="18" charset="0"/>
              </a:rPr>
              <a:t>2</a:t>
            </a:r>
            <a:r>
              <a:rPr lang="en-US" sz="2000" dirty="0">
                <a:solidFill>
                  <a:schemeClr val="accent4">
                    <a:lumMod val="20000"/>
                    <a:lumOff val="80000"/>
                  </a:schemeClr>
                </a:solidFill>
                <a:latin typeface="Times New Roman" panose="02020603050405020304" pitchFamily="18" charset="0"/>
                <a:cs typeface="Times New Roman" panose="02020603050405020304" pitchFamily="18" charset="0"/>
              </a:rPr>
              <a:t>Al</a:t>
            </a:r>
            <a:r>
              <a:rPr lang="en-US" sz="2000" baseline="-25000" dirty="0">
                <a:solidFill>
                  <a:schemeClr val="accent4">
                    <a:lumMod val="20000"/>
                    <a:lumOff val="80000"/>
                  </a:schemeClr>
                </a:solidFill>
                <a:latin typeface="Times New Roman" panose="02020603050405020304" pitchFamily="18" charset="0"/>
                <a:cs typeface="Times New Roman" panose="02020603050405020304" pitchFamily="18" charset="0"/>
              </a:rPr>
              <a:t>3</a:t>
            </a:r>
            <a:r>
              <a:rPr lang="en-US" sz="2000" dirty="0">
                <a:solidFill>
                  <a:schemeClr val="accent4">
                    <a:lumMod val="20000"/>
                    <a:lumOff val="80000"/>
                  </a:schemeClr>
                </a:solidFill>
                <a:latin typeface="Times New Roman" panose="02020603050405020304" pitchFamily="18" charset="0"/>
                <a:cs typeface="Times New Roman" panose="02020603050405020304" pitchFamily="18" charset="0"/>
              </a:rPr>
              <a:t>Si</a:t>
            </a:r>
            <a:r>
              <a:rPr lang="en-US" sz="2000" baseline="-25000" dirty="0">
                <a:solidFill>
                  <a:schemeClr val="accent4">
                    <a:lumMod val="20000"/>
                    <a:lumOff val="80000"/>
                  </a:schemeClr>
                </a:solidFill>
                <a:latin typeface="Times New Roman" panose="02020603050405020304" pitchFamily="18" charset="0"/>
                <a:cs typeface="Times New Roman" panose="02020603050405020304" pitchFamily="18" charset="0"/>
              </a:rPr>
              <a:t>2</a:t>
            </a:r>
            <a:endParaRPr lang="en-US"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lnSpc>
                <a:spcPct val="200000"/>
              </a:lnSpc>
              <a:buFont typeface="Wingdings" pitchFamily="2" charset="2"/>
              <a:buChar char="Ø"/>
            </a:pPr>
            <a:r>
              <a:rPr lang="en-US" sz="2000" dirty="0">
                <a:solidFill>
                  <a:schemeClr val="accent4">
                    <a:lumMod val="20000"/>
                    <a:lumOff val="80000"/>
                  </a:schemeClr>
                </a:solidFill>
                <a:latin typeface="Times New Roman" panose="02020603050405020304" pitchFamily="18" charset="0"/>
                <a:cs typeface="Times New Roman" panose="02020603050405020304" pitchFamily="18" charset="0"/>
              </a:rPr>
              <a:t>Using x-ray diffraction and Rietveld Refinement to determine the monoclinic structure of  Tb</a:t>
            </a:r>
            <a:r>
              <a:rPr lang="en-US" sz="2000" baseline="-25000" dirty="0">
                <a:solidFill>
                  <a:schemeClr val="accent4">
                    <a:lumMod val="20000"/>
                    <a:lumOff val="80000"/>
                  </a:schemeClr>
                </a:solidFill>
                <a:latin typeface="Times New Roman" panose="02020603050405020304" pitchFamily="18" charset="0"/>
                <a:cs typeface="Times New Roman" panose="02020603050405020304" pitchFamily="18" charset="0"/>
              </a:rPr>
              <a:t>2</a:t>
            </a:r>
            <a:r>
              <a:rPr lang="en-US" sz="2000" dirty="0">
                <a:solidFill>
                  <a:schemeClr val="accent4">
                    <a:lumMod val="20000"/>
                    <a:lumOff val="80000"/>
                  </a:schemeClr>
                </a:solidFill>
                <a:latin typeface="Times New Roman" panose="02020603050405020304" pitchFamily="18" charset="0"/>
                <a:cs typeface="Times New Roman" panose="02020603050405020304" pitchFamily="18" charset="0"/>
              </a:rPr>
              <a:t>Al</a:t>
            </a:r>
            <a:r>
              <a:rPr lang="en-US" sz="2000" baseline="-25000" dirty="0">
                <a:solidFill>
                  <a:schemeClr val="accent4">
                    <a:lumMod val="20000"/>
                    <a:lumOff val="80000"/>
                  </a:schemeClr>
                </a:solidFill>
                <a:latin typeface="Times New Roman" panose="02020603050405020304" pitchFamily="18" charset="0"/>
                <a:cs typeface="Times New Roman" panose="02020603050405020304" pitchFamily="18" charset="0"/>
              </a:rPr>
              <a:t>3</a:t>
            </a:r>
            <a:r>
              <a:rPr lang="en-US" sz="2000" dirty="0">
                <a:solidFill>
                  <a:schemeClr val="accent4">
                    <a:lumMod val="20000"/>
                    <a:lumOff val="80000"/>
                  </a:schemeClr>
                </a:solidFill>
                <a:latin typeface="Times New Roman" panose="02020603050405020304" pitchFamily="18" charset="0"/>
                <a:cs typeface="Times New Roman" panose="02020603050405020304" pitchFamily="18" charset="0"/>
              </a:rPr>
              <a:t>Si</a:t>
            </a:r>
            <a:r>
              <a:rPr lang="en-US" sz="2000" baseline="-25000" dirty="0">
                <a:solidFill>
                  <a:schemeClr val="accent4">
                    <a:lumMod val="20000"/>
                    <a:lumOff val="80000"/>
                  </a:schemeClr>
                </a:solidFill>
                <a:latin typeface="Times New Roman" panose="02020603050405020304" pitchFamily="18" charset="0"/>
                <a:cs typeface="Times New Roman" panose="02020603050405020304" pitchFamily="18" charset="0"/>
              </a:rPr>
              <a:t>2</a:t>
            </a:r>
          </a:p>
          <a:p>
            <a:pPr marL="285750" indent="-285750">
              <a:lnSpc>
                <a:spcPct val="200000"/>
              </a:lnSpc>
              <a:buFont typeface="Wingdings" pitchFamily="2" charset="2"/>
              <a:buChar char="Ø"/>
            </a:pPr>
            <a:r>
              <a:rPr lang="en-US" sz="2000" dirty="0">
                <a:solidFill>
                  <a:schemeClr val="accent4">
                    <a:lumMod val="20000"/>
                    <a:lumOff val="80000"/>
                  </a:schemeClr>
                </a:solidFill>
                <a:latin typeface="Times New Roman" panose="02020603050405020304" pitchFamily="18" charset="0"/>
                <a:cs typeface="Times New Roman" panose="02020603050405020304" pitchFamily="18" charset="0"/>
              </a:rPr>
              <a:t>We studied complex magnetic properties showing the temperature and external field dependence of them</a:t>
            </a:r>
          </a:p>
          <a:p>
            <a:pPr marL="285750" indent="-285750">
              <a:lnSpc>
                <a:spcPct val="200000"/>
              </a:lnSpc>
              <a:buFont typeface="Wingdings" pitchFamily="2" charset="2"/>
              <a:buChar char="Ø"/>
            </a:pPr>
            <a:r>
              <a:rPr lang="en-US" sz="2000" dirty="0">
                <a:solidFill>
                  <a:schemeClr val="accent4">
                    <a:lumMod val="20000"/>
                    <a:lumOff val="80000"/>
                  </a:schemeClr>
                </a:solidFill>
                <a:latin typeface="Times New Roman" panose="02020603050405020304" pitchFamily="18" charset="0"/>
                <a:cs typeface="Times New Roman" panose="02020603050405020304" pitchFamily="18" charset="0"/>
              </a:rPr>
              <a:t>We show large anisotropic MR in Tb</a:t>
            </a:r>
            <a:r>
              <a:rPr lang="en-US" sz="2000" baseline="-25000" dirty="0">
                <a:solidFill>
                  <a:schemeClr val="accent4">
                    <a:lumMod val="20000"/>
                    <a:lumOff val="80000"/>
                  </a:schemeClr>
                </a:solidFill>
                <a:latin typeface="Times New Roman" panose="02020603050405020304" pitchFamily="18" charset="0"/>
                <a:cs typeface="Times New Roman" panose="02020603050405020304" pitchFamily="18" charset="0"/>
              </a:rPr>
              <a:t>2</a:t>
            </a:r>
            <a:r>
              <a:rPr lang="en-US" sz="2000" dirty="0">
                <a:solidFill>
                  <a:schemeClr val="accent4">
                    <a:lumMod val="20000"/>
                    <a:lumOff val="80000"/>
                  </a:schemeClr>
                </a:solidFill>
                <a:latin typeface="Times New Roman" panose="02020603050405020304" pitchFamily="18" charset="0"/>
                <a:cs typeface="Times New Roman" panose="02020603050405020304" pitchFamily="18" charset="0"/>
              </a:rPr>
              <a:t>Al</a:t>
            </a:r>
            <a:r>
              <a:rPr lang="en-US" sz="2000" baseline="-25000" dirty="0">
                <a:solidFill>
                  <a:schemeClr val="accent4">
                    <a:lumMod val="20000"/>
                    <a:lumOff val="80000"/>
                  </a:schemeClr>
                </a:solidFill>
                <a:latin typeface="Times New Roman" panose="02020603050405020304" pitchFamily="18" charset="0"/>
                <a:cs typeface="Times New Roman" panose="02020603050405020304" pitchFamily="18" charset="0"/>
              </a:rPr>
              <a:t>3</a:t>
            </a:r>
            <a:r>
              <a:rPr lang="en-US" sz="2000" dirty="0">
                <a:solidFill>
                  <a:schemeClr val="accent4">
                    <a:lumMod val="20000"/>
                    <a:lumOff val="80000"/>
                  </a:schemeClr>
                </a:solidFill>
                <a:latin typeface="Times New Roman" panose="02020603050405020304" pitchFamily="18" charset="0"/>
                <a:cs typeface="Times New Roman" panose="02020603050405020304" pitchFamily="18" charset="0"/>
              </a:rPr>
              <a:t>Si</a:t>
            </a:r>
            <a:r>
              <a:rPr lang="en-US" sz="2000" baseline="-25000" dirty="0">
                <a:solidFill>
                  <a:schemeClr val="accent4">
                    <a:lumMod val="20000"/>
                    <a:lumOff val="80000"/>
                  </a:schemeClr>
                </a:solidFill>
                <a:latin typeface="Times New Roman" panose="02020603050405020304" pitchFamily="18" charset="0"/>
                <a:cs typeface="Times New Roman" panose="02020603050405020304" pitchFamily="18" charset="0"/>
              </a:rPr>
              <a:t>2</a:t>
            </a:r>
            <a:endParaRPr lang="en-US" sz="20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00607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9192</TotalTime>
  <Words>681</Words>
  <Application>Microsoft Macintosh PowerPoint</Application>
  <PresentationFormat>Widescreen</PresentationFormat>
  <Paragraphs>68</Paragraphs>
  <Slides>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Arial</vt:lpstr>
      <vt:lpstr>Calibri</vt:lpstr>
      <vt:lpstr>Calibri Light</vt:lpstr>
      <vt:lpstr>Cambria Math</vt:lpstr>
      <vt:lpstr>Times New Roman</vt:lpstr>
      <vt:lpstr>Wingdings</vt:lpstr>
      <vt:lpstr>Celestial</vt:lpstr>
      <vt:lpstr>Large Anisotropic Magnetoresistance and Magnetic properties of Single Crystalline, Tb2Al3Si2</vt:lpstr>
      <vt:lpstr>Outline:</vt:lpstr>
      <vt:lpstr>PowerPoint Presentation</vt:lpstr>
      <vt:lpstr>Crystal Structure: XRD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W23.00012 : Large Anisotropic Magnetoresistance and Magnetic properties of Single Crystalline, Tb2Al3Si2</dc:title>
  <dc:creator>Yash Anand</dc:creator>
  <cp:lastModifiedBy>Yash Anand</cp:lastModifiedBy>
  <cp:revision>230</cp:revision>
  <dcterms:created xsi:type="dcterms:W3CDTF">2024-03-01T15:39:43Z</dcterms:created>
  <dcterms:modified xsi:type="dcterms:W3CDTF">2024-04-13T03:40:26Z</dcterms:modified>
</cp:coreProperties>
</file>